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40"/>
  </p:notesMasterIdLst>
  <p:sldIdLst>
    <p:sldId id="326" r:id="rId2"/>
    <p:sldId id="333" r:id="rId3"/>
    <p:sldId id="449" r:id="rId4"/>
    <p:sldId id="438" r:id="rId5"/>
    <p:sldId id="450" r:id="rId6"/>
    <p:sldId id="451" r:id="rId7"/>
    <p:sldId id="454" r:id="rId8"/>
    <p:sldId id="453" r:id="rId9"/>
    <p:sldId id="452" r:id="rId10"/>
    <p:sldId id="455" r:id="rId11"/>
    <p:sldId id="456" r:id="rId12"/>
    <p:sldId id="457" r:id="rId13"/>
    <p:sldId id="458" r:id="rId14"/>
    <p:sldId id="460" r:id="rId15"/>
    <p:sldId id="459" r:id="rId16"/>
    <p:sldId id="461" r:id="rId17"/>
    <p:sldId id="462" r:id="rId18"/>
    <p:sldId id="463" r:id="rId19"/>
    <p:sldId id="464" r:id="rId20"/>
    <p:sldId id="472" r:id="rId21"/>
    <p:sldId id="466" r:id="rId22"/>
    <p:sldId id="467" r:id="rId23"/>
    <p:sldId id="478" r:id="rId24"/>
    <p:sldId id="479" r:id="rId25"/>
    <p:sldId id="473" r:id="rId26"/>
    <p:sldId id="469" r:id="rId27"/>
    <p:sldId id="470" r:id="rId28"/>
    <p:sldId id="471" r:id="rId29"/>
    <p:sldId id="477" r:id="rId30"/>
    <p:sldId id="442" r:id="rId31"/>
    <p:sldId id="474" r:id="rId32"/>
    <p:sldId id="481" r:id="rId33"/>
    <p:sldId id="482" r:id="rId34"/>
    <p:sldId id="486" r:id="rId35"/>
    <p:sldId id="487" r:id="rId36"/>
    <p:sldId id="485" r:id="rId37"/>
    <p:sldId id="476" r:id="rId38"/>
    <p:sldId id="475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00"/>
    <a:srgbClr val="00FF99"/>
    <a:srgbClr val="00FFFF"/>
    <a:srgbClr val="0000CC"/>
    <a:srgbClr val="99AED5"/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01" autoAdjust="0"/>
    <p:restoredTop sz="96833" autoAdjust="0"/>
  </p:normalViewPr>
  <p:slideViewPr>
    <p:cSldViewPr>
      <p:cViewPr varScale="1">
        <p:scale>
          <a:sx n="128" d="100"/>
          <a:sy n="128" d="100"/>
        </p:scale>
        <p:origin x="-90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67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5.xml"/><Relationship Id="rId2" Type="http://schemas.openxmlformats.org/officeDocument/2006/relationships/slide" Target="slides/slide33.xml"/><Relationship Id="rId1" Type="http://schemas.openxmlformats.org/officeDocument/2006/relationships/slide" Target="slides/slide32.xml"/><Relationship Id="rId4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71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1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71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71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089D16-053B-4075-8B94-611C94821E9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1958975"/>
            <a:ext cx="7200896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vi-V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3336" y="4572008"/>
            <a:ext cx="5200664" cy="71438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B2EEB66-3735-4299-B7BF-556F703F4302}" type="slidenum">
              <a:rPr lang="en-US"/>
              <a:pPr/>
              <a:t>‹#›</a:t>
            </a:fld>
            <a:endParaRPr lang="en-US" b="0"/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60198" y="3143248"/>
            <a:ext cx="6696000" cy="171450"/>
            <a:chOff x="0" y="469"/>
            <a:chExt cx="5058" cy="119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469"/>
              <a:ext cx="5058" cy="47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chemeClr val="tx2">
                    <a:gamma/>
                    <a:shade val="69804"/>
                    <a:invGamma/>
                  </a:schemeClr>
                </a:gs>
                <a:gs pos="100000">
                  <a:schemeClr val="tx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 flipV="1">
              <a:off x="0" y="541"/>
              <a:ext cx="5055" cy="47"/>
            </a:xfrm>
            <a:prstGeom prst="rect">
              <a:avLst/>
            </a:prstGeom>
            <a:gradFill rotWithShape="0">
              <a:gsLst>
                <a:gs pos="0">
                  <a:srgbClr val="EFF414"/>
                </a:gs>
                <a:gs pos="50000">
                  <a:srgbClr val="EFF414">
                    <a:gamma/>
                    <a:shade val="69804"/>
                    <a:invGamma/>
                  </a:srgbClr>
                </a:gs>
                <a:gs pos="100000">
                  <a:srgbClr val="EFF41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vi-VN"/>
            </a:p>
          </p:txBody>
        </p:sp>
      </p:grpSp>
      <p:grpSp>
        <p:nvGrpSpPr>
          <p:cNvPr id="8" name="Group 6"/>
          <p:cNvGrpSpPr>
            <a:grpSpLocks/>
          </p:cNvGrpSpPr>
          <p:nvPr userDrawn="1"/>
        </p:nvGrpSpPr>
        <p:grpSpPr bwMode="auto">
          <a:xfrm>
            <a:off x="6215074" y="5329252"/>
            <a:ext cx="2880000" cy="108000"/>
            <a:chOff x="0" y="469"/>
            <a:chExt cx="5058" cy="119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0" y="469"/>
              <a:ext cx="5058" cy="47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chemeClr val="tx2">
                    <a:gamma/>
                    <a:shade val="69804"/>
                    <a:invGamma/>
                  </a:schemeClr>
                </a:gs>
                <a:gs pos="100000">
                  <a:schemeClr val="tx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flipV="1">
              <a:off x="0" y="541"/>
              <a:ext cx="5055" cy="47"/>
            </a:xfrm>
            <a:prstGeom prst="rect">
              <a:avLst/>
            </a:prstGeom>
            <a:gradFill rotWithShape="0">
              <a:gsLst>
                <a:gs pos="0">
                  <a:srgbClr val="EFF414"/>
                </a:gs>
                <a:gs pos="50000">
                  <a:srgbClr val="EFF414">
                    <a:gamma/>
                    <a:shade val="69804"/>
                    <a:invGamma/>
                  </a:srgbClr>
                </a:gs>
                <a:gs pos="100000">
                  <a:srgbClr val="EFF41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vi-VN"/>
            </a:p>
          </p:txBody>
        </p:sp>
      </p:grp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B97BD3-777E-4C64-85BB-02008BEA0F47}" type="slidenum">
              <a:rPr lang="en-US"/>
              <a:pPr/>
              <a:t>‹#›</a:t>
            </a:fld>
            <a:endParaRPr lang="en-US" b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4625" y="65088"/>
            <a:ext cx="2173288" cy="64754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65088"/>
            <a:ext cx="6372225" cy="64754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4E9AC4E-4F54-478E-87B0-2E42F2A232BB}" type="slidenum">
              <a:rPr lang="en-US"/>
              <a:pPr/>
              <a:t>‹#›</a:t>
            </a:fld>
            <a:endParaRPr lang="en-US" b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65088"/>
            <a:ext cx="7410480" cy="72070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142984"/>
            <a:ext cx="8304213" cy="5397516"/>
          </a:xfrm>
        </p:spPr>
        <p:txBody>
          <a:bodyPr/>
          <a:lstStyle>
            <a:lvl1pPr marL="263525" indent="-2635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  <a:defRPr sz="2800">
                <a:latin typeface="+mj-lt"/>
              </a:defRPr>
            </a:lvl1pPr>
            <a:lvl2pPr marL="363538" indent="350838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  <a:tabLst>
                <a:tab pos="714375" algn="l"/>
              </a:tabLst>
              <a:defRPr sz="2500">
                <a:latin typeface="+mj-lt"/>
              </a:defRPr>
            </a:lvl2pPr>
            <a:lvl3pPr marL="538163" indent="263525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72000"/>
              <a:buFont typeface="Wingdings" pitchFamily="2" charset="2"/>
              <a:buChar char="ü"/>
              <a:defRPr sz="2200">
                <a:latin typeface="+mj-lt"/>
              </a:defRPr>
            </a:lvl3pPr>
            <a:lvl4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>
                <a:latin typeface="+mj-lt"/>
              </a:defRPr>
            </a:lvl4pPr>
            <a:lvl5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4484" y="6566770"/>
            <a:ext cx="379412" cy="228600"/>
          </a:xfrm>
        </p:spPr>
        <p:txBody>
          <a:bodyPr/>
          <a:lstStyle>
            <a:lvl1pPr>
              <a:defRPr/>
            </a:lvl1pPr>
          </a:lstStyle>
          <a:p>
            <a:fld id="{DA3D5226-F905-4032-A370-F720C65223DE}" type="slidenum">
              <a:rPr lang="en-US" smtClean="0"/>
              <a:pPr/>
              <a:t>‹#›</a:t>
            </a:fld>
            <a:endParaRPr lang="en-US" b="0" dirty="0"/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0" y="828658"/>
            <a:ext cx="7772400" cy="171450"/>
            <a:chOff x="0" y="469"/>
            <a:chExt cx="5058" cy="119"/>
          </a:xfrm>
        </p:grpSpPr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0" y="469"/>
              <a:ext cx="5058" cy="47"/>
            </a:xfrm>
            <a:prstGeom prst="rect">
              <a:avLst/>
            </a:prstGeom>
            <a:gradFill rotWithShape="0">
              <a:gsLst>
                <a:gs pos="0">
                  <a:schemeClr val="tx2"/>
                </a:gs>
                <a:gs pos="50000">
                  <a:schemeClr val="tx2">
                    <a:gamma/>
                    <a:shade val="69804"/>
                    <a:invGamma/>
                  </a:schemeClr>
                </a:gs>
                <a:gs pos="100000">
                  <a:schemeClr val="tx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vi-VN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 flipV="1">
              <a:off x="0" y="541"/>
              <a:ext cx="5055" cy="47"/>
            </a:xfrm>
            <a:prstGeom prst="rect">
              <a:avLst/>
            </a:prstGeom>
            <a:gradFill rotWithShape="0">
              <a:gsLst>
                <a:gs pos="0">
                  <a:srgbClr val="EFF414"/>
                </a:gs>
                <a:gs pos="50000">
                  <a:srgbClr val="EFF414">
                    <a:gamma/>
                    <a:shade val="69804"/>
                    <a:invGamma/>
                  </a:srgbClr>
                </a:gs>
                <a:gs pos="100000">
                  <a:srgbClr val="EFF41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vi-VN"/>
            </a:p>
          </p:txBody>
        </p:sp>
      </p:grp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B497E8-CFCB-4529-A362-6CD2253D4ACC}" type="slidenum">
              <a:rPr lang="en-US"/>
              <a:pPr/>
              <a:t>‹#›</a:t>
            </a:fld>
            <a:endParaRPr lang="en-US" b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3700" y="990600"/>
            <a:ext cx="4075113" cy="5549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1213" y="990600"/>
            <a:ext cx="4076700" cy="5549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8B6CA88-80E9-4C99-AFBE-05AB7E1E171B}" type="slidenum">
              <a:rPr lang="en-US"/>
              <a:pPr/>
              <a:t>‹#›</a:t>
            </a:fld>
            <a:endParaRPr lang="en-US" b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6D7FAEB-41C4-4C8F-8C2C-040821D356B8}" type="slidenum">
              <a:rPr lang="en-US"/>
              <a:pPr/>
              <a:t>‹#›</a:t>
            </a:fld>
            <a:endParaRPr lang="en-US" b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77A220D-25BA-472C-9D8A-102E3A63A7D9}" type="slidenum">
              <a:rPr lang="en-US"/>
              <a:pPr/>
              <a:t>‹#›</a:t>
            </a:fld>
            <a:endParaRPr lang="en-US" b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991D61-FE10-483A-A59E-84FFE9196EC2}" type="slidenum">
              <a:rPr lang="en-US"/>
              <a:pPr/>
              <a:t>‹#›</a:t>
            </a:fld>
            <a:endParaRPr lang="en-US" b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D4E66D-70FE-4060-841F-E51DF9A73DD4}" type="slidenum">
              <a:rPr lang="en-US"/>
              <a:pPr/>
              <a:t>‹#›</a:t>
            </a:fld>
            <a:endParaRPr lang="en-US" b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A301A6-346D-4613-8715-807B915C0CE8}" type="slidenum">
              <a:rPr lang="en-US"/>
              <a:pPr/>
              <a:t>‹#›</a:t>
            </a:fld>
            <a:endParaRPr lang="en-US" b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65088"/>
            <a:ext cx="769620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3700" y="990600"/>
            <a:ext cx="8304213" cy="554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 Second Level</a:t>
            </a:r>
          </a:p>
          <a:p>
            <a:pPr lvl="2"/>
            <a:r>
              <a:rPr lang="en-US" smtClean="0"/>
              <a:t> 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64588" y="6629400"/>
            <a:ext cx="3794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chemeClr val="bg2"/>
                </a:solidFill>
              </a:defRPr>
            </a:lvl1pPr>
          </a:lstStyle>
          <a:p>
            <a:fld id="{EF765452-D394-4BA5-941D-EA13581A038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latin typeface="Times New Roman" pitchFamily="18" charset="0"/>
        </a:defRPr>
      </a:lvl9pPr>
    </p:titleStyle>
    <p:bodyStyle>
      <a:lvl1pPr marL="114300" indent="-114300" algn="l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75000"/>
        <a:buFont typeface="Monotype Sorts" pitchFamily="2" charset="2"/>
        <a:defRPr sz="2200">
          <a:solidFill>
            <a:srgbClr val="010000"/>
          </a:solidFill>
          <a:latin typeface="+mn-lt"/>
          <a:ea typeface="+mn-ea"/>
          <a:cs typeface="+mn-cs"/>
        </a:defRPr>
      </a:lvl1pPr>
      <a:lvl2pPr marL="342900" indent="-114300" algn="l" rtl="0" eaLnBrk="0" fontAlgn="base" hangingPunct="0">
        <a:spcBef>
          <a:spcPct val="15000"/>
        </a:spcBef>
        <a:spcAft>
          <a:spcPct val="0"/>
        </a:spcAft>
        <a:buClr>
          <a:schemeClr val="tx2"/>
        </a:buClr>
        <a:buSzPct val="75000"/>
        <a:buFont typeface="Monotype Sorts" pitchFamily="2" charset="2"/>
        <a:buChar char="k"/>
        <a:defRPr sz="2000">
          <a:solidFill>
            <a:srgbClr val="010000"/>
          </a:solidFill>
          <a:latin typeface="+mn-lt"/>
        </a:defRPr>
      </a:lvl2pPr>
      <a:lvl3pPr marL="571500" indent="-114300" algn="l" rtl="0" eaLnBrk="0" fontAlgn="base" hangingPunct="0">
        <a:spcBef>
          <a:spcPct val="15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u"/>
        <a:defRPr sz="2000">
          <a:solidFill>
            <a:srgbClr val="010000"/>
          </a:solidFill>
          <a:latin typeface="+mn-lt"/>
        </a:defRPr>
      </a:lvl3pPr>
      <a:lvl4pPr marL="800100" indent="-1143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010000"/>
          </a:solidFill>
          <a:latin typeface="+mn-lt"/>
        </a:defRPr>
      </a:lvl4pPr>
      <a:lvl5pPr marL="1028700" indent="-1143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010000"/>
          </a:solidFill>
          <a:latin typeface="+mn-lt"/>
        </a:defRPr>
      </a:lvl5pPr>
      <a:lvl6pPr marL="1485900" indent="-1143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010000"/>
          </a:solidFill>
          <a:latin typeface="+mn-lt"/>
        </a:defRPr>
      </a:lvl6pPr>
      <a:lvl7pPr marL="1943100" indent="-1143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010000"/>
          </a:solidFill>
          <a:latin typeface="+mn-lt"/>
        </a:defRPr>
      </a:lvl7pPr>
      <a:lvl8pPr marL="2400300" indent="-1143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010000"/>
          </a:solidFill>
          <a:latin typeface="+mn-lt"/>
        </a:defRPr>
      </a:lvl8pPr>
      <a:lvl9pPr marL="2857500" indent="-114300" algn="l" rtl="0" eaLnBrk="0" fontAlgn="base" hangingPunct="0">
        <a:spcBef>
          <a:spcPct val="20000"/>
        </a:spcBef>
        <a:spcAft>
          <a:spcPct val="0"/>
        </a:spcAft>
        <a:defRPr sz="2000">
          <a:solidFill>
            <a:srgbClr val="010000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hyperlink" Target="http://upload.wikimedia.org/wikipedia/commons/1/1c/Hough-example-result-en.pn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gif"/><Relationship Id="rId4" Type="http://schemas.openxmlformats.org/officeDocument/2006/relationships/hyperlink" Target="http://upload.wikimedia.org/wikipedia/en/e/e6/R_theta_line.GI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5.png"/><Relationship Id="rId5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28.jpe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7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9772" y="1941772"/>
            <a:ext cx="8534400" cy="1357322"/>
          </a:xfrm>
        </p:spPr>
        <p:txBody>
          <a:bodyPr/>
          <a:lstStyle/>
          <a:p>
            <a:pPr algn="l"/>
            <a:r>
              <a:rPr lang="en-US" dirty="0" smtClean="0"/>
              <a:t>Object Retrieving </a:t>
            </a:r>
            <a:r>
              <a:rPr lang="en-US" sz="2400" dirty="0" smtClean="0"/>
              <a:t>from </a:t>
            </a:r>
            <a:r>
              <a:rPr lang="en-US" dirty="0" smtClean="0"/>
              <a:t>Image Database</a:t>
            </a:r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571480"/>
            <a:ext cx="914400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Computer Vision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Lab</a:t>
            </a:r>
            <a:endParaRPr kumimoji="0" lang="en-US" sz="25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684280" y="4570910"/>
            <a:ext cx="6400800" cy="938212"/>
          </a:xfrm>
        </p:spPr>
        <p:txBody>
          <a:bodyPr/>
          <a:lstStyle/>
          <a:p>
            <a:pPr algn="r" eaLnBrk="1" hangingPunct="1"/>
            <a:r>
              <a:rPr lang="en-US" sz="1900" i="1" dirty="0" smtClean="0">
                <a:latin typeface="VNI-Centur" pitchFamily="2" charset="0"/>
              </a:rPr>
              <a:t>M1</a:t>
            </a:r>
            <a:r>
              <a:rPr lang="en-US" sz="2000" i="1" dirty="0" smtClean="0">
                <a:latin typeface="VNI-Centur" pitchFamily="2" charset="0"/>
              </a:rPr>
              <a:t> Nguyen Thien Bao</a:t>
            </a:r>
          </a:p>
          <a:p>
            <a:pPr algn="r" eaLnBrk="1" hangingPunct="1"/>
            <a:r>
              <a:rPr lang="en-US" sz="2000" i="1" dirty="0" smtClean="0">
                <a:latin typeface="VNI-Centur" pitchFamily="2" charset="0"/>
              </a:rPr>
              <a:t>January 8</a:t>
            </a:r>
            <a:r>
              <a:rPr lang="en-US" sz="2000" i="1" baseline="30000" dirty="0" smtClean="0">
                <a:latin typeface="VNI-Centur" pitchFamily="2" charset="0"/>
              </a:rPr>
              <a:t>th</a:t>
            </a:r>
            <a:r>
              <a:rPr lang="en-US" sz="2000" i="1" dirty="0" smtClean="0">
                <a:latin typeface="VNI-Centur" pitchFamily="2" charset="0"/>
              </a:rPr>
              <a:t>, 2010</a:t>
            </a:r>
            <a:endParaRPr lang="vi-VN" sz="20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56912" y="12920"/>
            <a:ext cx="8543956" cy="901682"/>
          </a:xfrm>
        </p:spPr>
        <p:txBody>
          <a:bodyPr/>
          <a:lstStyle/>
          <a:p>
            <a:pPr eaLnBrk="1" hangingPunct="1"/>
            <a:r>
              <a:rPr lang="en-US" dirty="0" smtClean="0"/>
              <a:t>Object detection approach</a:t>
            </a:r>
            <a:endParaRPr lang="vi-V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7884" y="1928806"/>
            <a:ext cx="2357454" cy="571500"/>
          </a:xfrm>
        </p:spPr>
        <p:txBody>
          <a:bodyPr/>
          <a:lstStyle/>
          <a:p>
            <a:pPr marL="0" indent="0" eaLnBrk="1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i="1" dirty="0" smtClean="0">
                <a:solidFill>
                  <a:srgbClr val="C00000"/>
                </a:solidFill>
              </a:rPr>
              <a:t>For  each sub-image at each scale</a:t>
            </a:r>
            <a:endParaRPr lang="vi-VN" sz="2000" i="1" dirty="0" smtClean="0">
              <a:solidFill>
                <a:srgbClr val="C00000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942043" y="3962814"/>
            <a:ext cx="2052000" cy="1224000"/>
          </a:xfrm>
          <a:prstGeom prst="rect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114300" algn="just">
              <a:spcBef>
                <a:spcPct val="50000"/>
              </a:spcBef>
            </a:pPr>
            <a:endParaRPr lang="vi-VN" sz="2000">
              <a:solidFill>
                <a:schemeClr val="accent2"/>
              </a:solidFill>
              <a:latin typeface="Times New Roman" pitchFamily="18" charset="0"/>
            </a:endParaRPr>
          </a:p>
        </p:txBody>
      </p:sp>
      <p:grpSp>
        <p:nvGrpSpPr>
          <p:cNvPr id="2" name="Group 35"/>
          <p:cNvGrpSpPr/>
          <p:nvPr/>
        </p:nvGrpSpPr>
        <p:grpSpPr>
          <a:xfrm>
            <a:off x="156912" y="1573213"/>
            <a:ext cx="8914584" cy="5098633"/>
            <a:chOff x="156912" y="1573213"/>
            <a:chExt cx="8914584" cy="5098633"/>
          </a:xfrm>
        </p:grpSpPr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907016" y="5956300"/>
              <a:ext cx="864000" cy="0"/>
            </a:xfrm>
            <a:prstGeom prst="line">
              <a:avLst/>
            </a:prstGeom>
            <a:noFill/>
            <a:ln w="444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vi-VN"/>
            </a:p>
          </p:txBody>
        </p:sp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1082675" y="2898775"/>
              <a:ext cx="1643063" cy="3402013"/>
              <a:chOff x="824388" y="2915286"/>
              <a:chExt cx="1643074" cy="3401728"/>
            </a:xfrm>
          </p:grpSpPr>
          <p:sp>
            <p:nvSpPr>
              <p:cNvPr id="12297" name="Rectangle 8"/>
              <p:cNvSpPr>
                <a:spLocks noChangeArrowheads="1"/>
              </p:cNvSpPr>
              <p:nvPr/>
            </p:nvSpPr>
            <p:spPr bwMode="auto">
              <a:xfrm>
                <a:off x="824388" y="4286256"/>
                <a:ext cx="1643074" cy="714380"/>
              </a:xfrm>
              <a:prstGeom prst="rect">
                <a:avLst/>
              </a:prstGeom>
              <a:solidFill>
                <a:schemeClr val="accent1">
                  <a:alpha val="38000"/>
                </a:schemeClr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2000" dirty="0">
                    <a:solidFill>
                      <a:srgbClr val="002060"/>
                    </a:solidFill>
                    <a:latin typeface="Times New Roman" pitchFamily="18" charset="0"/>
                    <a:cs typeface="Angsana New" pitchFamily="18" charset="-34"/>
                  </a:rPr>
                  <a:t>Set of training car images</a:t>
                </a:r>
                <a:endParaRPr lang="en-US" sz="2000" dirty="0">
                  <a:solidFill>
                    <a:srgbClr val="00206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" name="Text Box 13"/>
              <p:cNvSpPr txBox="1">
                <a:spLocks noChangeArrowheads="1"/>
              </p:cNvSpPr>
              <p:nvPr/>
            </p:nvSpPr>
            <p:spPr bwMode="auto">
              <a:xfrm>
                <a:off x="851376" y="2915286"/>
                <a:ext cx="1571636" cy="714315"/>
              </a:xfrm>
              <a:prstGeom prst="rect">
                <a:avLst/>
              </a:prstGeom>
              <a:solidFill>
                <a:srgbClr val="7030A0">
                  <a:alpha val="38000"/>
                </a:srgbClr>
              </a:solidFill>
              <a:ln w="6350" cap="rnd">
                <a:solidFill>
                  <a:srgbClr val="612A8A"/>
                </a:solidFill>
                <a:round/>
                <a:headEnd/>
                <a:tailEnd/>
              </a:ln>
              <a:effectLst>
                <a:outerShdw blurRad="76200" dist="63500" dir="8520000" sx="88000" sy="88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200" dirty="0">
                    <a:solidFill>
                      <a:srgbClr val="002060"/>
                    </a:solidFill>
                    <a:latin typeface="Times New Roman" pitchFamily="18" charset="0"/>
                    <a:cs typeface="Angsana New" pitchFamily="18" charset="-34"/>
                  </a:rPr>
                  <a:t>Edge map</a:t>
                </a:r>
                <a:endParaRPr lang="en-US" sz="2200" dirty="0">
                  <a:solidFill>
                    <a:srgbClr val="002060"/>
                  </a:solidFill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7" name="Text Box 13"/>
              <p:cNvSpPr txBox="1">
                <a:spLocks noChangeArrowheads="1"/>
              </p:cNvSpPr>
              <p:nvPr/>
            </p:nvSpPr>
            <p:spPr bwMode="auto">
              <a:xfrm>
                <a:off x="851376" y="5602699"/>
                <a:ext cx="1571636" cy="714315"/>
              </a:xfrm>
              <a:prstGeom prst="rect">
                <a:avLst/>
              </a:prstGeom>
              <a:solidFill>
                <a:srgbClr val="7030A0">
                  <a:alpha val="38000"/>
                </a:srgbClr>
              </a:solidFill>
              <a:ln w="6350" cap="rnd">
                <a:solidFill>
                  <a:srgbClr val="612A8A"/>
                </a:solidFill>
                <a:round/>
                <a:headEnd/>
                <a:tailEnd/>
              </a:ln>
              <a:effectLst>
                <a:outerShdw blurRad="76200" dist="63500" dir="8520000" sx="88000" sy="88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lnSpc>
                    <a:spcPts val="23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200" dirty="0">
                    <a:solidFill>
                      <a:srgbClr val="002060"/>
                    </a:solidFill>
                    <a:latin typeface="Times New Roman" pitchFamily="18" charset="0"/>
                    <a:cs typeface="Angsana New" pitchFamily="18" charset="-34"/>
                  </a:rPr>
                  <a:t>Corner map</a:t>
                </a:r>
                <a:endParaRPr lang="en-US" sz="2200" dirty="0">
                  <a:solidFill>
                    <a:srgbClr val="002060"/>
                  </a:solidFill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2300" name="Line 15"/>
              <p:cNvSpPr>
                <a:spLocks noChangeShapeType="1"/>
              </p:cNvSpPr>
              <p:nvPr/>
            </p:nvSpPr>
            <p:spPr bwMode="auto">
              <a:xfrm>
                <a:off x="1637502" y="5113018"/>
                <a:ext cx="1588" cy="396000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301" name="Line 15"/>
              <p:cNvSpPr>
                <a:spLocks noChangeShapeType="1"/>
              </p:cNvSpPr>
              <p:nvPr/>
            </p:nvSpPr>
            <p:spPr bwMode="auto">
              <a:xfrm rot="10800000">
                <a:off x="1637502" y="3772542"/>
                <a:ext cx="1588" cy="396000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28" name="Line 17"/>
            <p:cNvSpPr>
              <a:spLocks noChangeShapeType="1"/>
            </p:cNvSpPr>
            <p:nvPr/>
          </p:nvSpPr>
          <p:spPr bwMode="auto">
            <a:xfrm>
              <a:off x="2899079" y="3241675"/>
              <a:ext cx="864000" cy="0"/>
            </a:xfrm>
            <a:prstGeom prst="line">
              <a:avLst/>
            </a:prstGeom>
            <a:noFill/>
            <a:ln w="444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vi-VN"/>
            </a:p>
          </p:txBody>
        </p:sp>
        <p:grpSp>
          <p:nvGrpSpPr>
            <p:cNvPr id="5" name="Group 37"/>
            <p:cNvGrpSpPr/>
            <p:nvPr/>
          </p:nvGrpSpPr>
          <p:grpSpPr>
            <a:xfrm>
              <a:off x="156912" y="1573213"/>
              <a:ext cx="8914584" cy="5098633"/>
              <a:chOff x="156912" y="1573213"/>
              <a:chExt cx="8914584" cy="5098633"/>
            </a:xfrm>
          </p:grpSpPr>
          <p:grpSp>
            <p:nvGrpSpPr>
              <p:cNvPr id="8" name="Group 25"/>
              <p:cNvGrpSpPr>
                <a:grpSpLocks/>
              </p:cNvGrpSpPr>
              <p:nvPr/>
            </p:nvGrpSpPr>
            <p:grpSpPr bwMode="auto">
              <a:xfrm>
                <a:off x="156912" y="1573213"/>
                <a:ext cx="8914584" cy="4784725"/>
                <a:chOff x="157497" y="1572821"/>
                <a:chExt cx="8914648" cy="4785137"/>
              </a:xfrm>
            </p:grpSpPr>
            <p:grpSp>
              <p:nvGrpSpPr>
                <p:cNvPr id="9" name="Group 24"/>
                <p:cNvGrpSpPr>
                  <a:grpSpLocks/>
                </p:cNvGrpSpPr>
                <p:nvPr/>
              </p:nvGrpSpPr>
              <p:grpSpPr bwMode="auto">
                <a:xfrm>
                  <a:off x="157497" y="1572821"/>
                  <a:ext cx="5749965" cy="4758147"/>
                  <a:chOff x="143849" y="1572821"/>
                  <a:chExt cx="5749965" cy="4758147"/>
                </a:xfrm>
              </p:grpSpPr>
              <p:sp>
                <p:nvSpPr>
                  <p:cNvPr id="1230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43849" y="1709371"/>
                    <a:ext cx="1500198" cy="428627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  <a:alpha val="51000"/>
                    </a:schemeClr>
                  </a:solidFill>
                  <a:ln w="6350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ctr"/>
                    <a:r>
                      <a: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Input image</a:t>
                    </a:r>
                  </a:p>
                </p:txBody>
              </p:sp>
              <p:sp>
                <p:nvSpPr>
                  <p:cNvPr id="12306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2230646" y="1572821"/>
                    <a:ext cx="1500198" cy="704855"/>
                  </a:xfrm>
                  <a:prstGeom prst="rect">
                    <a:avLst/>
                  </a:prstGeom>
                  <a:solidFill>
                    <a:srgbClr val="7030A0">
                      <a:alpha val="30196"/>
                    </a:srgbClr>
                  </a:solidFill>
                  <a:ln w="63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ctr"/>
                    <a:r>
                      <a: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Pre-processing</a:t>
                    </a:r>
                  </a:p>
                </p:txBody>
              </p:sp>
              <p:sp>
                <p:nvSpPr>
                  <p:cNvPr id="12307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309260" y="1580142"/>
                    <a:ext cx="1392726" cy="714380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  <a:alpha val="51000"/>
                    </a:schemeClr>
                  </a:solidFill>
                  <a:ln w="6350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standard </a:t>
                    </a:r>
                    <a:r>
                      <a: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image</a:t>
                    </a:r>
                  </a:p>
                </p:txBody>
              </p:sp>
              <p:sp>
                <p:nvSpPr>
                  <p:cNvPr id="12" name="Rounded Rectangle 11"/>
                  <p:cNvSpPr/>
                  <p:nvPr/>
                </p:nvSpPr>
                <p:spPr>
                  <a:xfrm>
                    <a:off x="4043733" y="2825466"/>
                    <a:ext cx="1836013" cy="785881"/>
                  </a:xfrm>
                  <a:prstGeom prst="roundRect">
                    <a:avLst/>
                  </a:prstGeom>
                  <a:solidFill>
                    <a:srgbClr val="92D050">
                      <a:alpha val="64000"/>
                    </a:srgbClr>
                  </a:solidFill>
                  <a:ln>
                    <a:solidFill>
                      <a:srgbClr val="00B050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Satisfy </a:t>
                    </a:r>
                  </a:p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 smtClean="0">
                        <a:solidFill>
                          <a:srgbClr val="000000"/>
                        </a:solidFill>
                      </a:rPr>
                      <a:t>Corner map</a:t>
                    </a:r>
                    <a:endParaRPr lang="en-US" sz="1900" b="1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230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718836" y="1937332"/>
                    <a:ext cx="432000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12310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3812990" y="1937332"/>
                    <a:ext cx="432000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12311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4918356" y="2360842"/>
                    <a:ext cx="1588" cy="39600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4057801" y="4196745"/>
                    <a:ext cx="1836013" cy="785881"/>
                  </a:xfrm>
                  <a:prstGeom prst="roundRect">
                    <a:avLst/>
                  </a:prstGeom>
                  <a:solidFill>
                    <a:srgbClr val="92D050">
                      <a:alpha val="64000"/>
                    </a:srgbClr>
                  </a:solidFill>
                  <a:ln>
                    <a:solidFill>
                      <a:srgbClr val="00B050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Satisfy </a:t>
                    </a:r>
                  </a:p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 smtClean="0">
                        <a:solidFill>
                          <a:srgbClr val="000000"/>
                        </a:solidFill>
                      </a:rPr>
                      <a:t>Orientation</a:t>
                    </a:r>
                    <a:endParaRPr lang="en-US" sz="1900" b="1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8" name="Rounded Rectangle 17"/>
                  <p:cNvSpPr/>
                  <p:nvPr/>
                </p:nvSpPr>
                <p:spPr>
                  <a:xfrm>
                    <a:off x="4057801" y="5545088"/>
                    <a:ext cx="1836013" cy="785880"/>
                  </a:xfrm>
                  <a:prstGeom prst="roundRect">
                    <a:avLst/>
                  </a:prstGeom>
                  <a:solidFill>
                    <a:srgbClr val="92D050">
                      <a:alpha val="64000"/>
                    </a:srgbClr>
                  </a:solidFill>
                  <a:ln>
                    <a:solidFill>
                      <a:srgbClr val="00B050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Satisfy </a:t>
                    </a:r>
                  </a:p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 smtClean="0">
                        <a:solidFill>
                          <a:srgbClr val="000000"/>
                        </a:solidFill>
                      </a:rPr>
                      <a:t>Edge </a:t>
                    </a: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map</a:t>
                    </a:r>
                  </a:p>
                </p:txBody>
              </p:sp>
              <p:sp>
                <p:nvSpPr>
                  <p:cNvPr id="12315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4960560" y="5066956"/>
                    <a:ext cx="1588" cy="39600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</p:grp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929137" y="5592717"/>
                  <a:ext cx="1143008" cy="765241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51000"/>
                  </a:schemeClr>
                </a:solidFill>
                <a:ln w="635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00" dirty="0">
                    <a:latin typeface="Times New Roman" pitchFamily="18" charset="0"/>
                    <a:cs typeface="+mn-cs"/>
                  </a:endParaRPr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300" dirty="0" smtClean="0">
                      <a:solidFill>
                        <a:schemeClr val="accent6">
                          <a:lumMod val="75000"/>
                        </a:schemeClr>
                      </a:solidFill>
                      <a:latin typeface="Times New Roman" pitchFamily="18" charset="0"/>
                      <a:cs typeface="+mn-cs"/>
                    </a:rPr>
                    <a:t>Object</a:t>
                  </a:r>
                  <a:endParaRPr lang="en-US" sz="2300" dirty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cs typeface="+mn-cs"/>
                  </a:endParaRPr>
                </a:p>
              </p:txBody>
            </p:sp>
            <p:sp>
              <p:nvSpPr>
                <p:cNvPr id="12304" name="Line 17"/>
                <p:cNvSpPr>
                  <a:spLocks noChangeShapeType="1"/>
                </p:cNvSpPr>
                <p:nvPr/>
              </p:nvSpPr>
              <p:spPr bwMode="auto">
                <a:xfrm>
                  <a:off x="6167338" y="6072201"/>
                  <a:ext cx="1620012" cy="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</p:grpSp>
          <p:grpSp>
            <p:nvGrpSpPr>
              <p:cNvPr id="11" name="Group 36"/>
              <p:cNvGrpSpPr/>
              <p:nvPr/>
            </p:nvGrpSpPr>
            <p:grpSpPr>
              <a:xfrm>
                <a:off x="4970904" y="3690044"/>
                <a:ext cx="3088588" cy="2981802"/>
                <a:chOff x="4970904" y="3690044"/>
                <a:chExt cx="3088588" cy="2981802"/>
              </a:xfrm>
            </p:grpSpPr>
            <p:sp>
              <p:nvSpPr>
                <p:cNvPr id="29" name="Line 15"/>
                <p:cNvSpPr>
                  <a:spLocks noChangeShapeType="1"/>
                </p:cNvSpPr>
                <p:nvPr/>
              </p:nvSpPr>
              <p:spPr bwMode="auto">
                <a:xfrm>
                  <a:off x="4970904" y="3690044"/>
                  <a:ext cx="1588" cy="395966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5916352" y="4101176"/>
                  <a:ext cx="2143140" cy="1000132"/>
                </a:xfrm>
                <a:prstGeom prst="roundRect">
                  <a:avLst/>
                </a:prstGeom>
                <a:gradFill>
                  <a:gsLst>
                    <a:gs pos="36000">
                      <a:schemeClr val="tx2">
                        <a:lumMod val="20000"/>
                        <a:lumOff val="80000"/>
                        <a:alpha val="7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>
                  <a:solidFill>
                    <a:srgbClr val="00B050">
                      <a:alpha val="80000"/>
                    </a:srgbClr>
                  </a:solidFill>
                </a:ln>
                <a:scene3d>
                  <a:camera prst="orthographicFront">
                    <a:rot lat="0" lon="19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900" dirty="0" smtClean="0">
                      <a:solidFill>
                        <a:srgbClr val="000000"/>
                      </a:solidFill>
                    </a:rPr>
                    <a:t>Check on other </a:t>
                  </a:r>
                  <a:r>
                    <a:rPr lang="en-US" sz="1900" b="1" dirty="0" smtClean="0">
                      <a:solidFill>
                        <a:srgbClr val="000000"/>
                      </a:solidFill>
                    </a:rPr>
                    <a:t/>
                  </a:r>
                  <a:br>
                    <a:rPr lang="en-US" sz="1900" b="1" dirty="0" smtClean="0">
                      <a:solidFill>
                        <a:srgbClr val="000000"/>
                      </a:solidFill>
                    </a:rPr>
                  </a:br>
                  <a:r>
                    <a:rPr lang="en-US" sz="1900" b="1" i="1" dirty="0" smtClean="0">
                      <a:solidFill>
                        <a:srgbClr val="000000"/>
                      </a:solidFill>
                    </a:rPr>
                    <a:t>strong feature</a:t>
                  </a:r>
                  <a:endParaRPr lang="en-US" sz="1900" b="1" i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Line 17"/>
                <p:cNvSpPr>
                  <a:spLocks noChangeShapeType="1"/>
                </p:cNvSpPr>
                <p:nvPr/>
              </p:nvSpPr>
              <p:spPr bwMode="auto">
                <a:xfrm rot="-2700000">
                  <a:off x="6090001" y="5580761"/>
                  <a:ext cx="720000" cy="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33" name="Line 17"/>
                <p:cNvSpPr>
                  <a:spLocks noChangeShapeType="1"/>
                </p:cNvSpPr>
                <p:nvPr/>
              </p:nvSpPr>
              <p:spPr bwMode="auto">
                <a:xfrm rot="2460000">
                  <a:off x="7087743" y="5555015"/>
                  <a:ext cx="720000" cy="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34" name="Rectangle 17"/>
                <p:cNvSpPr>
                  <a:spLocks noChangeArrowheads="1"/>
                </p:cNvSpPr>
                <p:nvPr/>
              </p:nvSpPr>
              <p:spPr bwMode="auto">
                <a:xfrm>
                  <a:off x="6072198" y="5300456"/>
                  <a:ext cx="1571636" cy="571504"/>
                </a:xfrm>
                <a:prstGeom prst="rect">
                  <a:avLst/>
                </a:prstGeom>
                <a:noFill/>
                <a:ln w="12700">
                  <a:noFill/>
                  <a:round/>
                  <a:headEnd/>
                  <a:tailEnd/>
                </a:ln>
              </p:spPr>
              <p:txBody>
                <a:bodyPr lIns="27753" tIns="13877" rIns="27753" bIns="13877"/>
                <a:lstStyle/>
                <a:p>
                  <a:r>
                    <a:rPr lang="en-US" sz="1800" dirty="0" smtClean="0">
                      <a:solidFill>
                        <a:srgbClr val="344039"/>
                      </a:solidFill>
                      <a:cs typeface="Arial" pitchFamily="34" charset="0"/>
                    </a:rPr>
                    <a:t>(1)</a:t>
                  </a:r>
                </a:p>
                <a:p>
                  <a:endParaRPr lang="en-US" sz="2800" dirty="0" smtClean="0">
                    <a:solidFill>
                      <a:srgbClr val="344039"/>
                    </a:solidFill>
                    <a:cs typeface="Arial" pitchFamily="34" charset="0"/>
                  </a:endParaRPr>
                </a:p>
                <a:p>
                  <a:endParaRPr lang="en-US" sz="2800" dirty="0">
                    <a:solidFill>
                      <a:srgbClr val="344039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Rectangle 17"/>
                <p:cNvSpPr>
                  <a:spLocks noChangeArrowheads="1"/>
                </p:cNvSpPr>
                <p:nvPr/>
              </p:nvSpPr>
              <p:spPr bwMode="auto">
                <a:xfrm>
                  <a:off x="6224598" y="6100342"/>
                  <a:ext cx="1571636" cy="571504"/>
                </a:xfrm>
                <a:prstGeom prst="rect">
                  <a:avLst/>
                </a:prstGeom>
                <a:noFill/>
                <a:ln w="12700">
                  <a:noFill/>
                  <a:round/>
                  <a:headEnd/>
                  <a:tailEnd/>
                </a:ln>
              </p:spPr>
              <p:txBody>
                <a:bodyPr lIns="27753" tIns="13877" rIns="27753" bIns="13877"/>
                <a:lstStyle/>
                <a:p>
                  <a:r>
                    <a:rPr lang="en-US" sz="1800" dirty="0" smtClean="0">
                      <a:solidFill>
                        <a:srgbClr val="344039"/>
                      </a:solidFill>
                      <a:cs typeface="Arial" pitchFamily="34" charset="0"/>
                    </a:rPr>
                    <a:t>(2)</a:t>
                  </a:r>
                </a:p>
                <a:p>
                  <a:endParaRPr lang="en-US" sz="2800" dirty="0" smtClean="0">
                    <a:solidFill>
                      <a:srgbClr val="344039"/>
                    </a:solidFill>
                    <a:cs typeface="Arial" pitchFamily="34" charset="0"/>
                  </a:endParaRPr>
                </a:p>
                <a:p>
                  <a:endParaRPr lang="en-US" sz="2800" dirty="0">
                    <a:solidFill>
                      <a:srgbClr val="344039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</p:grpSp>
      <p:sp>
        <p:nvSpPr>
          <p:cNvPr id="3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4484" y="6566770"/>
            <a:ext cx="379412" cy="228600"/>
          </a:xfrm>
        </p:spPr>
        <p:txBody>
          <a:bodyPr/>
          <a:lstStyle/>
          <a:p>
            <a:fld id="{DA3D5226-F905-4032-A370-F720C65223DE}" type="slidenum">
              <a:rPr lang="en-US" smtClean="0"/>
              <a:pPr/>
              <a:t>10</a:t>
            </a:fld>
            <a:endParaRPr 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457200" y="-14180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Satisfy edge orientation</a:t>
            </a:r>
            <a:endParaRPr lang="vi-VN" dirty="0" smtClean="0"/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3118948" y="1285860"/>
            <a:ext cx="5740430" cy="3143272"/>
          </a:xfrm>
          <a:solidFill>
            <a:schemeClr val="accent6">
              <a:lumMod val="60000"/>
              <a:lumOff val="40000"/>
              <a:alpha val="10000"/>
            </a:schemeClr>
          </a:solidFill>
          <a:ln w="22225" cap="rnd">
            <a:solidFill>
              <a:srgbClr val="009900"/>
            </a:solidFill>
          </a:ln>
        </p:spPr>
        <p:txBody>
          <a:bodyPr/>
          <a:lstStyle/>
          <a:p>
            <a:pPr marL="360000" algn="just" eaLnBrk="1" hangingPunct="1">
              <a:lnSpc>
                <a:spcPts val="4000"/>
              </a:lnSpc>
              <a:spcBef>
                <a:spcPts val="1200"/>
              </a:spcBef>
              <a:buNone/>
            </a:pPr>
            <a:r>
              <a:rPr lang="en-US" sz="3000" dirty="0" smtClean="0"/>
              <a:t>With each sub-region</a:t>
            </a:r>
          </a:p>
          <a:p>
            <a:pPr marL="717550" lvl="1" indent="-266700" algn="just" eaLnBrk="1" hangingPunct="1">
              <a:lnSpc>
                <a:spcPts val="3200"/>
              </a:lnSpc>
              <a:spcAft>
                <a:spcPts val="0"/>
              </a:spcAft>
            </a:pPr>
            <a:r>
              <a:rPr lang="en-US" dirty="0" smtClean="0"/>
              <a:t>Calculate </a:t>
            </a:r>
            <a:r>
              <a:rPr lang="en-US" dirty="0" err="1" smtClean="0"/>
              <a:t>HoG</a:t>
            </a:r>
            <a:r>
              <a:rPr lang="en-US" dirty="0" smtClean="0"/>
              <a:t> (histogram of gradient)</a:t>
            </a:r>
          </a:p>
          <a:p>
            <a:pPr marL="717550" lvl="1" indent="-266700" algn="just" eaLnBrk="1" hangingPunct="1">
              <a:lnSpc>
                <a:spcPts val="32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 smtClean="0"/>
              <a:t>The dominant orientation in each sub-region must be horizontal,  vertical, or diagonal orientation.</a:t>
            </a:r>
          </a:p>
        </p:txBody>
      </p:sp>
      <p:pic>
        <p:nvPicPr>
          <p:cNvPr id="20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588" y="1771650"/>
            <a:ext cx="26289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44863" y="4194175"/>
            <a:ext cx="2476500" cy="1981200"/>
            <a:chOff x="357158" y="4071942"/>
            <a:chExt cx="2476500" cy="1981200"/>
          </a:xfrm>
        </p:grpSpPr>
        <p:pic>
          <p:nvPicPr>
            <p:cNvPr id="205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7158" y="4071942"/>
              <a:ext cx="24765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9" name="Rectangle 5"/>
            <p:cNvSpPr>
              <a:spLocks noChangeArrowheads="1"/>
            </p:cNvSpPr>
            <p:nvPr/>
          </p:nvSpPr>
          <p:spPr bwMode="auto">
            <a:xfrm>
              <a:off x="837180" y="4185180"/>
              <a:ext cx="1476000" cy="288000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marL="114300" algn="just">
                <a:spcBef>
                  <a:spcPct val="50000"/>
                </a:spcBef>
              </a:pPr>
              <a:endParaRPr lang="vi-VN" sz="20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2060" name="Rectangle 6"/>
            <p:cNvSpPr>
              <a:spLocks noChangeArrowheads="1"/>
            </p:cNvSpPr>
            <p:nvPr/>
          </p:nvSpPr>
          <p:spPr bwMode="auto">
            <a:xfrm>
              <a:off x="615614" y="4743130"/>
              <a:ext cx="1980000" cy="400110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marL="114300" algn="just">
                <a:spcBef>
                  <a:spcPct val="50000"/>
                </a:spcBef>
              </a:pPr>
              <a:endParaRPr lang="vi-VN" sz="20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2061" name="Rectangle 7"/>
            <p:cNvSpPr>
              <a:spLocks noChangeArrowheads="1"/>
            </p:cNvSpPr>
            <p:nvPr/>
          </p:nvSpPr>
          <p:spPr bwMode="auto">
            <a:xfrm>
              <a:off x="615614" y="5390126"/>
              <a:ext cx="1980000" cy="324000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marL="114300" algn="just">
                <a:spcBef>
                  <a:spcPct val="50000"/>
                </a:spcBef>
              </a:pPr>
              <a:endParaRPr lang="vi-VN" sz="20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003989" y="4643457"/>
            <a:ext cx="3857625" cy="1571625"/>
            <a:chOff x="5500694" y="5072074"/>
            <a:chExt cx="3286148" cy="1285884"/>
          </a:xfrm>
        </p:grpSpPr>
        <p:sp>
          <p:nvSpPr>
            <p:cNvPr id="2057" name="Rectangle 10"/>
            <p:cNvSpPr>
              <a:spLocks noChangeArrowheads="1"/>
            </p:cNvSpPr>
            <p:nvPr/>
          </p:nvSpPr>
          <p:spPr bwMode="auto">
            <a:xfrm>
              <a:off x="5500694" y="5072074"/>
              <a:ext cx="3286148" cy="1285884"/>
            </a:xfrm>
            <a:prstGeom prst="rect">
              <a:avLst/>
            </a:prstGeom>
            <a:solidFill>
              <a:srgbClr val="7030A0">
                <a:alpha val="30196"/>
              </a:srgbClr>
            </a:solidFill>
            <a:ln w="19050">
              <a:solidFill>
                <a:srgbClr val="C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en-US" sz="2000">
                <a:latin typeface="Times New Roman" pitchFamily="18" charset="0"/>
              </a:endParaRPr>
            </a:p>
          </p:txBody>
        </p:sp>
        <p:graphicFrame>
          <p:nvGraphicFramePr>
            <p:cNvPr id="2050" name="Object 3"/>
            <p:cNvGraphicFramePr>
              <a:graphicFrameLocks noChangeAspect="1"/>
            </p:cNvGraphicFramePr>
            <p:nvPr/>
          </p:nvGraphicFramePr>
          <p:xfrm>
            <a:off x="5532805" y="5146548"/>
            <a:ext cx="3214710" cy="1143008"/>
          </p:xfrm>
          <a:graphic>
            <a:graphicData uri="http://schemas.openxmlformats.org/presentationml/2006/ole">
              <p:oleObj spid="_x0000_s237570" name="Equation" r:id="rId5" imgW="1790640" imgH="622080" progId="Equation.3">
                <p:embed/>
              </p:oleObj>
            </a:graphicData>
          </a:graphic>
        </p:graphicFrame>
      </p:grpSp>
      <p:pic>
        <p:nvPicPr>
          <p:cNvPr id="205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58245" y="4635500"/>
            <a:ext cx="1928812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4484" y="6566770"/>
            <a:ext cx="379412" cy="228600"/>
          </a:xfrm>
        </p:spPr>
        <p:txBody>
          <a:bodyPr/>
          <a:lstStyle/>
          <a:p>
            <a:fld id="{DA3D5226-F905-4032-A370-F720C65223DE}" type="slidenum">
              <a:rPr lang="en-US" smtClean="0"/>
              <a:pPr/>
              <a:t>11</a:t>
            </a:fld>
            <a:endParaRPr lang="en-US" b="0" dirty="0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2699446" y="6370904"/>
            <a:ext cx="4429156" cy="571504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27753" tIns="13877" rIns="27753" bIns="13877"/>
          <a:lstStyle/>
          <a:p>
            <a:pPr algn="ctr"/>
            <a:r>
              <a:rPr lang="en-US" sz="2000" i="1" dirty="0" smtClean="0">
                <a:solidFill>
                  <a:srgbClr val="000000"/>
                </a:solidFill>
                <a:cs typeface="Arial" pitchFamily="34" charset="0"/>
              </a:rPr>
              <a:t>Condition of horizontal orientation</a:t>
            </a:r>
            <a:endParaRPr lang="en-US" sz="2800" i="1" dirty="0" smtClean="0">
              <a:solidFill>
                <a:srgbClr val="000000"/>
              </a:solidFill>
              <a:cs typeface="Arial" pitchFamily="34" charset="0"/>
            </a:endParaRPr>
          </a:p>
          <a:p>
            <a:endParaRPr lang="en-US" sz="2800" dirty="0" smtClean="0">
              <a:solidFill>
                <a:srgbClr val="344039"/>
              </a:solidFill>
              <a:cs typeface="Arial" pitchFamily="34" charset="0"/>
            </a:endParaRPr>
          </a:p>
          <a:p>
            <a:endParaRPr lang="en-US" sz="2800" dirty="0">
              <a:solidFill>
                <a:srgbClr val="34403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-56272" y="6301686"/>
            <a:ext cx="3071802" cy="500066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27753" tIns="13877" rIns="27753" bIns="13877"/>
          <a:lstStyle/>
          <a:p>
            <a:pPr algn="ctr"/>
            <a:r>
              <a:rPr lang="en-US" sz="1800" b="1" i="1" dirty="0" smtClean="0">
                <a:solidFill>
                  <a:srgbClr val="000000"/>
                </a:solidFill>
                <a:cs typeface="Arial" pitchFamily="34" charset="0"/>
              </a:rPr>
              <a:t>Fig. 3. </a:t>
            </a:r>
            <a:r>
              <a:rPr lang="en-US" sz="1800" i="1" dirty="0" smtClean="0">
                <a:solidFill>
                  <a:srgbClr val="000000"/>
                </a:solidFill>
                <a:cs typeface="Arial" pitchFamily="34" charset="0"/>
              </a:rPr>
              <a:t>Orientation region</a:t>
            </a:r>
            <a:endParaRPr lang="en-US" sz="2800" i="1" dirty="0" smtClean="0">
              <a:solidFill>
                <a:srgbClr val="000000"/>
              </a:solidFill>
              <a:cs typeface="Arial" pitchFamily="34" charset="0"/>
            </a:endParaRPr>
          </a:p>
          <a:p>
            <a:endParaRPr lang="en-US" sz="2800" dirty="0" smtClean="0">
              <a:solidFill>
                <a:srgbClr val="344039"/>
              </a:solidFill>
              <a:cs typeface="Arial" pitchFamily="34" charset="0"/>
            </a:endParaRPr>
          </a:p>
          <a:p>
            <a:endParaRPr lang="en-US" sz="2800" dirty="0">
              <a:solidFill>
                <a:srgbClr val="344039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#1: car detection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142984"/>
            <a:ext cx="8250266" cy="128588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Separate two types of car: </a:t>
            </a:r>
          </a:p>
          <a:p>
            <a:pPr marL="0" indent="0" algn="ctr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 smtClean="0"/>
              <a:t>front/rear view car </a:t>
            </a:r>
            <a:r>
              <a:rPr lang="en-US" dirty="0" smtClean="0"/>
              <a:t>and </a:t>
            </a:r>
            <a:r>
              <a:rPr lang="en-US" i="1" dirty="0" smtClean="0"/>
              <a:t>side view car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D5226-F905-4032-A370-F720C65223DE}" type="slidenum">
              <a:rPr lang="en-US" smtClean="0"/>
              <a:pPr/>
              <a:t>12</a:t>
            </a:fld>
            <a:endParaRPr lang="en-US" b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96274" y="5715020"/>
            <a:ext cx="156944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>
                <a:solidFill>
                  <a:schemeClr val="accent2"/>
                </a:solidFill>
                <a:latin typeface="+mj-lt"/>
                <a:cs typeface="+mn-cs"/>
              </a:rPr>
              <a:t>Corner map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pic>
        <p:nvPicPr>
          <p:cNvPr id="6" name="Picture 18" descr="E:\Master - Japan\Thesis - Japan\Edge and corner - EAT CAT\EDGE MAP\eat_fr_6248sm_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6600" y="2786058"/>
            <a:ext cx="17716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9" descr="E:\Master - Japan\Thesis - Japan\Edge and corner - EAT CAT\EDGE MAP\CAT_FR_6248_AVG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838" y="4271978"/>
            <a:ext cx="17716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0" descr="E:\Master - Japan\Thesis - Japan\Edge and corner - EAT CAT\EDGE MAP\CAT_FR_6248_BI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838" y="2786058"/>
            <a:ext cx="17716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486230" y="5729088"/>
            <a:ext cx="1687514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>
                <a:solidFill>
                  <a:schemeClr val="accent2"/>
                </a:solidFill>
                <a:latin typeface="+mj-lt"/>
                <a:cs typeface="+mn-cs"/>
              </a:rPr>
              <a:t>Edge map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pic>
        <p:nvPicPr>
          <p:cNvPr id="10" name="Picture 1" descr="D:\Thesis\Car detection\Code\Edge and corner - EAT CAT\EDGE MAP\EAT_FR_6248_AVG_1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1838" y="4277845"/>
            <a:ext cx="17716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53012" y="6199916"/>
            <a:ext cx="35719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2100" b="1" i="1" kern="0" dirty="0" smtClean="0">
                <a:solidFill>
                  <a:srgbClr val="000000"/>
                </a:solidFill>
                <a:latin typeface="+mj-lt"/>
                <a:cs typeface="+mn-cs"/>
              </a:rPr>
              <a:t>Fig. 4. </a:t>
            </a:r>
            <a:r>
              <a:rPr lang="en-US" sz="2100" i="1" kern="0" dirty="0" smtClean="0">
                <a:solidFill>
                  <a:srgbClr val="000000"/>
                </a:solidFill>
                <a:latin typeface="+mj-lt"/>
                <a:cs typeface="+mn-cs"/>
              </a:rPr>
              <a:t>Front/rear view car</a:t>
            </a:r>
            <a:endParaRPr lang="vi-VN" sz="2100" i="1" kern="0" dirty="0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786446" y="5757220"/>
            <a:ext cx="156944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>
                <a:solidFill>
                  <a:schemeClr val="accent2"/>
                </a:solidFill>
                <a:latin typeface="+mj-lt"/>
                <a:cs typeface="+mn-cs"/>
              </a:rPr>
              <a:t>Corner map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684636" y="3900934"/>
            <a:ext cx="1687514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>
                <a:solidFill>
                  <a:schemeClr val="accent2"/>
                </a:solidFill>
                <a:latin typeface="+mj-lt"/>
                <a:cs typeface="+mn-cs"/>
              </a:rPr>
              <a:t>Edge map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072066" y="6215086"/>
            <a:ext cx="302300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2100" b="1" i="1" kern="0" dirty="0" smtClean="0">
                <a:solidFill>
                  <a:srgbClr val="000000"/>
                </a:solidFill>
              </a:rPr>
              <a:t>Fig. 5.  </a:t>
            </a:r>
            <a:r>
              <a:rPr lang="en-US" sz="2100" i="1" kern="0" dirty="0" smtClean="0">
                <a:solidFill>
                  <a:srgbClr val="000000"/>
                </a:solidFill>
                <a:latin typeface="+mj-lt"/>
                <a:cs typeface="+mn-cs"/>
              </a:rPr>
              <a:t>Side view car</a:t>
            </a:r>
            <a:endParaRPr lang="vi-VN" sz="2100" i="1" kern="0" dirty="0">
              <a:solidFill>
                <a:srgbClr val="000000"/>
              </a:solidFill>
              <a:latin typeface="+mj-lt"/>
              <a:cs typeface="+mn-cs"/>
            </a:endParaRPr>
          </a:p>
        </p:txBody>
      </p:sp>
      <p:pic>
        <p:nvPicPr>
          <p:cNvPr id="277506" name="Picture 2" descr="E:\Master - Japan\Thesis - Japan\Second seminar\True and False image\Car\CAT_SIDE_AVG_2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2066" y="4430230"/>
            <a:ext cx="3000396" cy="1294876"/>
          </a:xfrm>
          <a:prstGeom prst="rect">
            <a:avLst/>
          </a:prstGeom>
          <a:noFill/>
        </p:spPr>
      </p:pic>
      <p:pic>
        <p:nvPicPr>
          <p:cNvPr id="277507" name="Picture 3" descr="E:\Master - Japan\Thesis - Japan\Second seminar\True and False image\Car\EAT_SIDE_AVG_2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2066" y="2593084"/>
            <a:ext cx="3000396" cy="129487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0468" y="198288"/>
            <a:ext cx="8429684" cy="863582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en-US" sz="3600" b="1" i="1" kern="0" dirty="0">
                <a:solidFill>
                  <a:schemeClr val="accent2"/>
                </a:solidFill>
              </a:rPr>
              <a:t>Front/rear view </a:t>
            </a:r>
            <a:r>
              <a:rPr lang="en-US" sz="3600" b="1" i="1" kern="0" dirty="0" smtClean="0">
                <a:solidFill>
                  <a:schemeClr val="accent2"/>
                </a:solidFill>
              </a:rPr>
              <a:t>car</a:t>
            </a:r>
            <a:endParaRPr lang="en-US" sz="3600" b="1" i="1" kern="0" dirty="0">
              <a:solidFill>
                <a:schemeClr val="accent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0034" y="1047734"/>
            <a:ext cx="864396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lang="en-US" sz="2800" kern="0" dirty="0">
                <a:solidFill>
                  <a:srgbClr val="010000"/>
                </a:solidFill>
              </a:rPr>
              <a:t>Training set: 253 images (62x48</a:t>
            </a:r>
            <a:r>
              <a:rPr lang="en-US" sz="2800" kern="0" dirty="0" smtClean="0">
                <a:solidFill>
                  <a:srgbClr val="010000"/>
                </a:solidFill>
              </a:rPr>
              <a:t>)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65125" lvl="0" indent="-365125">
              <a:lnSpc>
                <a:spcPts val="29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Test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set: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>
                <a:solidFill>
                  <a:srgbClr val="010000"/>
                </a:solidFill>
              </a:rPr>
              <a:t>Caltech car image database: 504 (128x128 .</a:t>
            </a:r>
            <a:r>
              <a:rPr lang="en-US" kern="0" dirty="0" err="1">
                <a:solidFill>
                  <a:srgbClr val="010000"/>
                </a:solidFill>
              </a:rPr>
              <a:t>ppm</a:t>
            </a:r>
            <a:r>
              <a:rPr lang="en-US" kern="0" dirty="0" smtClean="0">
                <a:solidFill>
                  <a:srgbClr val="010000"/>
                </a:solidFill>
              </a:rPr>
              <a:t>)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>
                <a:solidFill>
                  <a:srgbClr val="010000"/>
                </a:solidFill>
              </a:rPr>
              <a:t>Rear </a:t>
            </a:r>
            <a:r>
              <a:rPr lang="en-US" kern="0" dirty="0" smtClean="0">
                <a:solidFill>
                  <a:srgbClr val="010000"/>
                </a:solidFill>
              </a:rPr>
              <a:t>caltech-09: </a:t>
            </a:r>
            <a:r>
              <a:rPr lang="en-US" kern="0" dirty="0">
                <a:solidFill>
                  <a:srgbClr val="010000"/>
                </a:solidFill>
              </a:rPr>
              <a:t>526 (360x240 .jpg</a:t>
            </a:r>
            <a:r>
              <a:rPr lang="en-US" kern="0" dirty="0" smtClean="0">
                <a:solidFill>
                  <a:srgbClr val="010000"/>
                </a:solidFill>
              </a:rPr>
              <a:t>)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>
                <a:solidFill>
                  <a:srgbClr val="010000"/>
                </a:solidFill>
              </a:rPr>
              <a:t>Non-car: </a:t>
            </a:r>
            <a:r>
              <a:rPr lang="en-US" kern="0" dirty="0" smtClean="0">
                <a:solidFill>
                  <a:srgbClr val="010000"/>
                </a:solidFill>
              </a:rPr>
              <a:t>Set 1: 165 and  Set 2: 380 (free-size)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16928" y="6544136"/>
            <a:ext cx="379412" cy="228600"/>
          </a:xfrm>
        </p:spPr>
        <p:txBody>
          <a:bodyPr/>
          <a:lstStyle/>
          <a:p>
            <a:fld id="{A6991D61-FE10-483A-A59E-84FFE9196EC2}" type="slidenum">
              <a:rPr lang="en-US" smtClean="0"/>
              <a:pPr/>
              <a:t>13</a:t>
            </a:fld>
            <a:endParaRPr lang="en-US" b="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90494" y="3506282"/>
          <a:ext cx="8286809" cy="2956638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2190784"/>
                <a:gridCol w="1168418"/>
                <a:gridCol w="1168418"/>
                <a:gridCol w="1314470"/>
                <a:gridCol w="1168418"/>
                <a:gridCol w="1276301"/>
              </a:tblGrid>
              <a:tr h="779974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No. image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Correct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Incorrect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False rate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Accuracy  rate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Caltech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504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481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4.57%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95.43%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Rear Caltech-09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516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475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41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8.95%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92.05%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Non- car 1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165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155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6.06%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93.94</a:t>
                      </a:r>
                      <a:r>
                        <a:rPr lang="en-US" sz="2100" b="0" dirty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%</a:t>
                      </a:r>
                      <a:endParaRPr lang="en-US" sz="2100" b="0" dirty="0" smtClean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 – car 2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380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350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7.89%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92.11%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0468" y="198288"/>
            <a:ext cx="8429684" cy="863582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en-US" sz="3600" b="1" i="1" kern="0" dirty="0">
                <a:solidFill>
                  <a:schemeClr val="accent2"/>
                </a:solidFill>
              </a:rPr>
              <a:t>Front/rear view </a:t>
            </a:r>
            <a:r>
              <a:rPr lang="en-US" sz="3600" b="1" i="1" kern="0" dirty="0" smtClean="0">
                <a:solidFill>
                  <a:schemeClr val="accent2"/>
                </a:solidFill>
              </a:rPr>
              <a:t>car</a:t>
            </a:r>
            <a:endParaRPr lang="en-US" sz="3600" b="1" i="1" kern="0" dirty="0">
              <a:solidFill>
                <a:schemeClr val="accent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14282" y="6139252"/>
            <a:ext cx="857256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 algn="ctr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ct val="130000"/>
            </a:pPr>
            <a:r>
              <a:rPr lang="en-US" sz="2200" b="1" i="1" kern="0" dirty="0" smtClean="0">
                <a:solidFill>
                  <a:srgbClr val="010000"/>
                </a:solidFill>
              </a:rPr>
              <a:t>Fig. 6. </a:t>
            </a:r>
            <a:r>
              <a:rPr lang="en-US" sz="2200" i="1" kern="0" dirty="0" smtClean="0">
                <a:solidFill>
                  <a:srgbClr val="010000"/>
                </a:solidFill>
              </a:rPr>
              <a:t>Example of front/rear view car detection</a:t>
            </a:r>
            <a:endParaRPr kumimoji="0" lang="en-US" sz="2200" i="1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16928" y="6544136"/>
            <a:ext cx="379412" cy="228600"/>
          </a:xfrm>
        </p:spPr>
        <p:txBody>
          <a:bodyPr/>
          <a:lstStyle/>
          <a:p>
            <a:fld id="{A6991D61-FE10-483A-A59E-84FFE9196EC2}" type="slidenum">
              <a:rPr lang="en-US" smtClean="0"/>
              <a:pPr/>
              <a:t>14</a:t>
            </a:fld>
            <a:endParaRPr lang="en-US" b="0" dirty="0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92" y="941640"/>
            <a:ext cx="927265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6614468" y="3585944"/>
            <a:ext cx="24606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vi-VN" altLang="ja-JP" sz="1800" b="0" i="1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itchFamily="34" charset="0"/>
                <a:ea typeface="MS Mincho" pitchFamily="49" charset="-128"/>
              </a:rPr>
              <a:t>True negative</a:t>
            </a:r>
            <a:endParaRPr kumimoji="0" lang="vi-VN" sz="18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</a:endParaRP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6715140" y="5572140"/>
            <a:ext cx="24606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vi-VN" altLang="ja-JP" sz="1800" b="0" i="1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itchFamily="34" charset="0"/>
                <a:ea typeface="MS Mincho" pitchFamily="49" charset="-128"/>
              </a:rPr>
              <a:t>False positive</a:t>
            </a:r>
            <a:endParaRPr kumimoji="0" lang="vi-VN" sz="18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0468" y="198288"/>
            <a:ext cx="8429684" cy="863582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en-US" sz="3600" b="1" i="1" kern="0" dirty="0" smtClean="0">
                <a:solidFill>
                  <a:schemeClr val="accent2"/>
                </a:solidFill>
              </a:rPr>
              <a:t>Side </a:t>
            </a:r>
            <a:r>
              <a:rPr lang="en-US" sz="3600" b="1" i="1" kern="0" dirty="0">
                <a:solidFill>
                  <a:schemeClr val="accent2"/>
                </a:solidFill>
              </a:rPr>
              <a:t>view </a:t>
            </a:r>
            <a:r>
              <a:rPr lang="en-US" sz="3600" b="1" i="1" kern="0" dirty="0" smtClean="0">
                <a:solidFill>
                  <a:schemeClr val="accent2"/>
                </a:solidFill>
              </a:rPr>
              <a:t>car</a:t>
            </a:r>
            <a:endParaRPr lang="en-US" sz="3600" b="1" i="1" kern="0" dirty="0">
              <a:solidFill>
                <a:schemeClr val="accent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14348" y="914384"/>
            <a:ext cx="8143932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lang="en-US" sz="2800" kern="0" dirty="0">
                <a:solidFill>
                  <a:srgbClr val="010000"/>
                </a:solidFill>
              </a:rPr>
              <a:t>UIUC car image </a:t>
            </a:r>
            <a:r>
              <a:rPr lang="en-US" sz="2800" kern="0" dirty="0" smtClean="0">
                <a:solidFill>
                  <a:srgbClr val="010000"/>
                </a:solidFill>
              </a:rPr>
              <a:t>database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65125" lvl="0" indent="-365125">
              <a:lnSpc>
                <a:spcPts val="29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lang="en-US" sz="2800" kern="0" dirty="0">
                <a:solidFill>
                  <a:srgbClr val="010000"/>
                </a:solidFill>
              </a:rPr>
              <a:t>Training set: 250 (100x40) </a:t>
            </a:r>
            <a:endParaRPr lang="en-US" sz="2800" kern="0" dirty="0" smtClean="0">
              <a:solidFill>
                <a:srgbClr val="010000"/>
              </a:solidFill>
            </a:endParaRPr>
          </a:p>
          <a:p>
            <a:pPr marL="365125" lvl="0" indent="-365125">
              <a:lnSpc>
                <a:spcPts val="29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Test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set:</a:t>
            </a:r>
          </a:p>
          <a:p>
            <a:pPr marL="1435100" lvl="1" indent="-450850">
              <a:lnSpc>
                <a:spcPts val="29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>
                <a:solidFill>
                  <a:srgbClr val="010000"/>
                </a:solidFill>
              </a:rPr>
              <a:t>Car: 300 (100x40 .</a:t>
            </a:r>
            <a:r>
              <a:rPr lang="en-US" kern="0" dirty="0" err="1">
                <a:solidFill>
                  <a:srgbClr val="010000"/>
                </a:solidFill>
              </a:rPr>
              <a:t>png</a:t>
            </a:r>
            <a:r>
              <a:rPr lang="en-US" kern="0" dirty="0">
                <a:solidFill>
                  <a:srgbClr val="010000"/>
                </a:solidFill>
              </a:rPr>
              <a:t>) + 278 (.</a:t>
            </a:r>
            <a:r>
              <a:rPr lang="en-US" kern="0" dirty="0" err="1">
                <a:solidFill>
                  <a:srgbClr val="010000"/>
                </a:solidFill>
              </a:rPr>
              <a:t>png</a:t>
            </a:r>
            <a:r>
              <a:rPr lang="en-US" kern="0" dirty="0">
                <a:solidFill>
                  <a:srgbClr val="010000"/>
                </a:solidFill>
              </a:rPr>
              <a:t>)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>
                <a:solidFill>
                  <a:srgbClr val="010000"/>
                </a:solidFill>
              </a:rPr>
              <a:t>Non-car: 500 (100x40 .</a:t>
            </a:r>
            <a:r>
              <a:rPr lang="en-US" kern="0" dirty="0" err="1">
                <a:solidFill>
                  <a:srgbClr val="010000"/>
                </a:solidFill>
              </a:rPr>
              <a:t>png</a:t>
            </a:r>
            <a:r>
              <a:rPr lang="en-US" kern="0" dirty="0" smtClean="0">
                <a:solidFill>
                  <a:srgbClr val="010000"/>
                </a:solidFill>
              </a:rPr>
              <a:t>) and 380 (free size)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16928" y="6544136"/>
            <a:ext cx="379412" cy="228600"/>
          </a:xfrm>
        </p:spPr>
        <p:txBody>
          <a:bodyPr/>
          <a:lstStyle/>
          <a:p>
            <a:fld id="{A6991D61-FE10-483A-A59E-84FFE9196EC2}" type="slidenum">
              <a:rPr lang="en-US" smtClean="0"/>
              <a:pPr/>
              <a:t>15</a:t>
            </a:fld>
            <a:endParaRPr lang="en-US" b="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33691" y="3544382"/>
          <a:ext cx="8310621" cy="2908184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2153011"/>
                <a:gridCol w="1148273"/>
                <a:gridCol w="1148273"/>
                <a:gridCol w="1291806"/>
                <a:gridCol w="1148273"/>
                <a:gridCol w="1420985"/>
              </a:tblGrid>
              <a:tr h="703774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</a:t>
                      </a:r>
                      <a:endParaRPr lang="vi-VN" sz="22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No. image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Correct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Incorrect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False rate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Accuracy  rate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UIUC1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300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275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25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8.33%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91.67%</a:t>
                      </a:r>
                      <a:endParaRPr lang="vi-VN" sz="2200" b="0" dirty="0" smtClean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UIUC Test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278</a:t>
                      </a:r>
                      <a:endParaRPr lang="en-US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264</a:t>
                      </a:r>
                      <a:endParaRPr lang="en-US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lang="en-US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5.04%</a:t>
                      </a:r>
                      <a:endParaRPr lang="en-US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94.96%</a:t>
                      </a:r>
                      <a:endParaRPr lang="en-US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Non- car 1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500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480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4.00%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96.00%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 – car 2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380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362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4.74%</a:t>
                      </a:r>
                      <a:endParaRPr lang="vi-VN" sz="22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95.26%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0468" y="139296"/>
            <a:ext cx="8429684" cy="863582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en-US" sz="3600" b="1" i="1" kern="0" dirty="0" smtClean="0">
                <a:solidFill>
                  <a:schemeClr val="accent2"/>
                </a:solidFill>
              </a:rPr>
              <a:t>Side </a:t>
            </a:r>
            <a:r>
              <a:rPr lang="en-US" sz="3600" b="1" i="1" kern="0" dirty="0">
                <a:solidFill>
                  <a:schemeClr val="accent2"/>
                </a:solidFill>
              </a:rPr>
              <a:t>view </a:t>
            </a:r>
            <a:r>
              <a:rPr lang="en-US" sz="3600" b="1" i="1" kern="0" dirty="0" smtClean="0">
                <a:solidFill>
                  <a:schemeClr val="accent2"/>
                </a:solidFill>
              </a:rPr>
              <a:t>car</a:t>
            </a:r>
            <a:endParaRPr lang="en-US" sz="3600" b="1" i="1" kern="0" dirty="0">
              <a:solidFill>
                <a:schemeClr val="accent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14282" y="6242488"/>
            <a:ext cx="857256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 algn="ctr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ct val="130000"/>
            </a:pPr>
            <a:r>
              <a:rPr lang="en-US" sz="2200" b="1" i="1" kern="0" dirty="0" smtClean="0">
                <a:solidFill>
                  <a:srgbClr val="010000"/>
                </a:solidFill>
              </a:rPr>
              <a:t>Fig. 7.</a:t>
            </a:r>
            <a:r>
              <a:rPr lang="en-US" sz="2200" i="1" kern="0" dirty="0" smtClean="0">
                <a:solidFill>
                  <a:srgbClr val="010000"/>
                </a:solidFill>
              </a:rPr>
              <a:t> Example of  side view car detection result</a:t>
            </a:r>
            <a:endParaRPr kumimoji="0" lang="en-US" sz="2200" i="1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16928" y="6544136"/>
            <a:ext cx="379412" cy="228600"/>
          </a:xfrm>
        </p:spPr>
        <p:txBody>
          <a:bodyPr/>
          <a:lstStyle/>
          <a:p>
            <a:fld id="{A6991D61-FE10-483A-A59E-84FFE9196EC2}" type="slidenum">
              <a:rPr lang="en-US" smtClean="0"/>
              <a:pPr/>
              <a:t>16</a:t>
            </a:fld>
            <a:endParaRPr lang="en-US" b="0" dirty="0"/>
          </a:p>
        </p:txBody>
      </p:sp>
      <p:pic>
        <p:nvPicPr>
          <p:cNvPr id="239618" name="Object 37"/>
          <p:cNvPicPr>
            <a:picLocks noChangeArrowheads="1"/>
          </p:cNvPicPr>
          <p:nvPr/>
        </p:nvPicPr>
        <p:blipFill>
          <a:blip r:embed="rId2" cstate="print"/>
          <a:srcRect r="-5624" b="-2643"/>
          <a:stretch>
            <a:fillRect/>
          </a:stretch>
        </p:blipFill>
        <p:spPr bwMode="auto">
          <a:xfrm>
            <a:off x="71406" y="943418"/>
            <a:ext cx="9501254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4572000" y="5715016"/>
            <a:ext cx="246061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vi-VN" altLang="ja-JP" sz="1800" b="0" i="1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itchFamily="34" charset="0"/>
                <a:ea typeface="MS Mincho" pitchFamily="49" charset="-128"/>
              </a:rPr>
              <a:t>False positive</a:t>
            </a:r>
            <a:endParaRPr kumimoji="0" lang="vi-VN" sz="18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</a:endParaRP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7274198" y="5688126"/>
            <a:ext cx="185961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vi-VN" altLang="ja-JP" sz="1800" b="0" i="1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itchFamily="34" charset="0"/>
                <a:ea typeface="MS Mincho" pitchFamily="49" charset="-128"/>
              </a:rPr>
              <a:t>True negative</a:t>
            </a:r>
            <a:endParaRPr kumimoji="0" lang="vi-VN" sz="18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#2: Bicycle detection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8486" y="5994486"/>
            <a:ext cx="4214842" cy="714380"/>
          </a:xfrm>
        </p:spPr>
        <p:txBody>
          <a:bodyPr/>
          <a:lstStyle/>
          <a:p>
            <a:pPr algn="ctr">
              <a:lnSpc>
                <a:spcPts val="2300"/>
              </a:lnSpc>
              <a:buNone/>
            </a:pPr>
            <a:r>
              <a:rPr lang="en-US" sz="2000" b="1" i="1" dirty="0" smtClean="0"/>
              <a:t>Fig. 9. </a:t>
            </a:r>
            <a:r>
              <a:rPr lang="en-US" sz="2000" i="1" dirty="0" smtClean="0"/>
              <a:t>Detect Line and Circle based on Hough Transform</a:t>
            </a:r>
            <a:endParaRPr lang="vi-VN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D5226-F905-4032-A370-F720C65223DE}" type="slidenum">
              <a:rPr lang="en-US" smtClean="0"/>
              <a:pPr/>
              <a:t>17</a:t>
            </a:fld>
            <a:endParaRPr lang="en-US" b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71793" y="2709156"/>
            <a:ext cx="156944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 smtClean="0">
                <a:solidFill>
                  <a:schemeClr val="accent2"/>
                </a:solidFill>
                <a:latin typeface="+mj-lt"/>
                <a:cs typeface="+mn-cs"/>
              </a:rPr>
              <a:t>Edge map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827187" y="2729574"/>
            <a:ext cx="1687514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 smtClean="0">
                <a:solidFill>
                  <a:schemeClr val="accent2"/>
                </a:solidFill>
                <a:latin typeface="+mj-lt"/>
                <a:cs typeface="+mn-cs"/>
              </a:rPr>
              <a:t>Corner </a:t>
            </a:r>
            <a:r>
              <a:rPr lang="en-US" sz="1900" i="1" kern="0" dirty="0">
                <a:solidFill>
                  <a:schemeClr val="accent2"/>
                </a:solidFill>
                <a:latin typeface="+mj-lt"/>
                <a:cs typeface="+mn-cs"/>
              </a:rPr>
              <a:t>map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71406" y="5358643"/>
            <a:ext cx="3500461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ts val="2800"/>
              </a:lnSpc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2100" b="1" i="1" kern="0" dirty="0" smtClean="0">
                <a:solidFill>
                  <a:srgbClr val="000000"/>
                </a:solidFill>
                <a:latin typeface="+mj-lt"/>
                <a:cs typeface="+mn-cs"/>
              </a:rPr>
              <a:t>Fig. 8. </a:t>
            </a:r>
            <a:r>
              <a:rPr lang="en-US" sz="2100" i="1" kern="0" dirty="0" smtClean="0">
                <a:solidFill>
                  <a:srgbClr val="000000"/>
                </a:solidFill>
                <a:latin typeface="+mj-lt"/>
                <a:cs typeface="+mn-cs"/>
              </a:rPr>
              <a:t>Strong features of bicycle</a:t>
            </a:r>
            <a:endParaRPr lang="vi-VN" sz="2100" i="1" kern="0" dirty="0">
              <a:solidFill>
                <a:srgbClr val="000000"/>
              </a:solidFill>
              <a:latin typeface="+mj-lt"/>
              <a:cs typeface="+mn-cs"/>
            </a:endParaRPr>
          </a:p>
        </p:txBody>
      </p:sp>
      <p:pic>
        <p:nvPicPr>
          <p:cNvPr id="272385" name="Picture 1" descr="E:\Master - Japan\Thesis - Japan\Second seminar\True and False image\Bike\EAT_200_bike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907" y="1379522"/>
            <a:ext cx="1632000" cy="1224000"/>
          </a:xfrm>
          <a:prstGeom prst="rect">
            <a:avLst/>
          </a:prstGeom>
          <a:noFill/>
        </p:spPr>
      </p:pic>
      <p:pic>
        <p:nvPicPr>
          <p:cNvPr id="272386" name="Picture 2" descr="E:\Master - Japan\Thesis - Japan\Second seminar\True and False image\Bike\CAT_bike_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1843" y="1379522"/>
            <a:ext cx="1632000" cy="1224000"/>
          </a:xfrm>
          <a:prstGeom prst="rect">
            <a:avLst/>
          </a:prstGeom>
          <a:noFill/>
        </p:spPr>
      </p:pic>
      <p:grpSp>
        <p:nvGrpSpPr>
          <p:cNvPr id="36" name="Group 35"/>
          <p:cNvGrpSpPr/>
          <p:nvPr/>
        </p:nvGrpSpPr>
        <p:grpSpPr>
          <a:xfrm>
            <a:off x="137893" y="3408362"/>
            <a:ext cx="1632000" cy="1224000"/>
            <a:chOff x="203208" y="3357562"/>
            <a:chExt cx="1632000" cy="1224000"/>
          </a:xfrm>
        </p:grpSpPr>
        <p:pic>
          <p:nvPicPr>
            <p:cNvPr id="17" name="Picture 1" descr="E:\Master - Japan\Thesis - Japan\Second seminar\True and False image\Bike\EAT_200_bike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3208" y="3357562"/>
              <a:ext cx="1632000" cy="1224000"/>
            </a:xfrm>
            <a:prstGeom prst="rect">
              <a:avLst/>
            </a:prstGeom>
            <a:noFill/>
          </p:spPr>
        </p:pic>
        <p:cxnSp>
          <p:nvCxnSpPr>
            <p:cNvPr id="19" name="Straight Connector 18"/>
            <p:cNvCxnSpPr/>
            <p:nvPr/>
          </p:nvCxnSpPr>
          <p:spPr bwMode="auto">
            <a:xfrm rot="16200000" flipH="1">
              <a:off x="677336" y="3821841"/>
              <a:ext cx="428628" cy="38100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5400000">
              <a:off x="946386" y="3851608"/>
              <a:ext cx="500066" cy="250033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122245" y="4767271"/>
            <a:ext cx="1687514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 smtClean="0">
                <a:solidFill>
                  <a:schemeClr val="accent2"/>
                </a:solidFill>
                <a:latin typeface="+mj-lt"/>
                <a:cs typeface="+mn-cs"/>
              </a:rPr>
              <a:t>Line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828779" y="3408362"/>
            <a:ext cx="1632000" cy="1224000"/>
            <a:chOff x="2285984" y="3357562"/>
            <a:chExt cx="1632000" cy="1224000"/>
          </a:xfrm>
        </p:grpSpPr>
        <p:pic>
          <p:nvPicPr>
            <p:cNvPr id="28" name="Picture 1" descr="E:\Master - Japan\Thesis - Japan\Second seminar\True and False image\Bike\EAT_200_bike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5984" y="3357562"/>
              <a:ext cx="1632000" cy="1224000"/>
            </a:xfrm>
            <a:prstGeom prst="rect">
              <a:avLst/>
            </a:prstGeom>
            <a:noFill/>
          </p:spPr>
        </p:pic>
        <p:sp>
          <p:nvSpPr>
            <p:cNvPr id="29" name="Oval 28"/>
            <p:cNvSpPr/>
            <p:nvPr/>
          </p:nvSpPr>
          <p:spPr bwMode="auto">
            <a:xfrm>
              <a:off x="2338236" y="3883754"/>
              <a:ext cx="612000" cy="648000"/>
            </a:xfrm>
            <a:prstGeom prst="ellips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vi-VN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258251" y="3892244"/>
              <a:ext cx="612000" cy="648000"/>
            </a:xfrm>
            <a:prstGeom prst="ellips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vi-VN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1774816" y="4778383"/>
            <a:ext cx="1687514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 smtClean="0">
                <a:solidFill>
                  <a:schemeClr val="accent2"/>
                </a:solidFill>
                <a:latin typeface="+mj-lt"/>
                <a:cs typeface="+mn-cs"/>
              </a:rPr>
              <a:t>Circle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pic>
        <p:nvPicPr>
          <p:cNvPr id="272388" name="Picture 4" descr="File:R theta line.GIF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41299" y="1109646"/>
            <a:ext cx="2214578" cy="2000264"/>
          </a:xfrm>
          <a:prstGeom prst="rect">
            <a:avLst/>
          </a:prstGeom>
          <a:noFill/>
        </p:spPr>
      </p:pic>
      <p:pic>
        <p:nvPicPr>
          <p:cNvPr id="272390" name="Picture 6" descr="y = \left(-{\cos\theta\over\sin\theta}\right)x + \left({r\over{\sin\theta}}\right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15074" y="1660512"/>
            <a:ext cx="2286016" cy="571504"/>
          </a:xfrm>
          <a:prstGeom prst="rect">
            <a:avLst/>
          </a:prstGeom>
          <a:noFill/>
        </p:spPr>
      </p:pic>
      <p:pic>
        <p:nvPicPr>
          <p:cNvPr id="272392" name="Picture 8" descr="File:Hough-example-result-en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9058" y="3259620"/>
            <a:ext cx="4929222" cy="257176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27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0468" y="113228"/>
            <a:ext cx="8429684" cy="863582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en-US" sz="3600" b="1" i="1" kern="0" dirty="0" smtClean="0">
                <a:solidFill>
                  <a:schemeClr val="accent2"/>
                </a:solidFill>
              </a:rPr>
              <a:t>Bicycle detection</a:t>
            </a:r>
            <a:endParaRPr lang="en-US" sz="3600" b="1" i="1" kern="0" dirty="0">
              <a:solidFill>
                <a:schemeClr val="accent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0034" y="930334"/>
            <a:ext cx="835824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lang="en-US" sz="2800" kern="0" dirty="0">
                <a:solidFill>
                  <a:srgbClr val="010000"/>
                </a:solidFill>
              </a:rPr>
              <a:t>Training set: </a:t>
            </a:r>
            <a:r>
              <a:rPr lang="en-US" sz="2800" kern="0" dirty="0" smtClean="0">
                <a:solidFill>
                  <a:srgbClr val="010000"/>
                </a:solidFill>
              </a:rPr>
              <a:t>242 </a:t>
            </a:r>
            <a:r>
              <a:rPr lang="en-US" sz="2800" kern="0" dirty="0">
                <a:solidFill>
                  <a:srgbClr val="010000"/>
                </a:solidFill>
              </a:rPr>
              <a:t>images </a:t>
            </a:r>
            <a:r>
              <a:rPr lang="en-US" sz="2800" kern="0" dirty="0" smtClean="0">
                <a:solidFill>
                  <a:srgbClr val="010000"/>
                </a:solidFill>
              </a:rPr>
              <a:t>(120x90)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65125" lvl="0" indent="-365125">
              <a:lnSpc>
                <a:spcPts val="29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Test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set: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>
                <a:solidFill>
                  <a:srgbClr val="010000"/>
                </a:solidFill>
              </a:rPr>
              <a:t>Caltech </a:t>
            </a:r>
            <a:r>
              <a:rPr lang="en-US" kern="0" dirty="0" smtClean="0">
                <a:solidFill>
                  <a:srgbClr val="010000"/>
                </a:solidFill>
              </a:rPr>
              <a:t>bike: 365 (free size)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 smtClean="0">
                <a:solidFill>
                  <a:srgbClr val="010000"/>
                </a:solidFill>
              </a:rPr>
              <a:t>PASCAL VOC: 387 (free size </a:t>
            </a:r>
            <a:r>
              <a:rPr lang="en-US" kern="0" dirty="0">
                <a:solidFill>
                  <a:srgbClr val="010000"/>
                </a:solidFill>
              </a:rPr>
              <a:t>.jpg</a:t>
            </a:r>
            <a:r>
              <a:rPr lang="en-US" kern="0" dirty="0" smtClean="0">
                <a:solidFill>
                  <a:srgbClr val="010000"/>
                </a:solidFill>
              </a:rPr>
              <a:t>)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 smtClean="0">
                <a:solidFill>
                  <a:srgbClr val="010000"/>
                </a:solidFill>
              </a:rPr>
              <a:t>Non-bike:  Set 1: 171 (.jpg) + Set 2: 380 (free size)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16928" y="6544136"/>
            <a:ext cx="379412" cy="228600"/>
          </a:xfrm>
        </p:spPr>
        <p:txBody>
          <a:bodyPr/>
          <a:lstStyle/>
          <a:p>
            <a:fld id="{A6991D61-FE10-483A-A59E-84FFE9196EC2}" type="slidenum">
              <a:rPr lang="en-US" smtClean="0"/>
              <a:pPr/>
              <a:t>18</a:t>
            </a:fld>
            <a:endParaRPr lang="en-US" b="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28594" y="3470842"/>
          <a:ext cx="8286809" cy="2941905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2190784"/>
                <a:gridCol w="1168418"/>
                <a:gridCol w="1168418"/>
                <a:gridCol w="1314470"/>
                <a:gridCol w="1168418"/>
                <a:gridCol w="1276301"/>
              </a:tblGrid>
              <a:tr h="765241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No. image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Correct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Incorrect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False rate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Accuracy  rate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Caltech bike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365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261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104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28.49%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71.51%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PASCAL VOC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387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295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92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23.77%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76.23%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Non- bike 1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171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31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18.13%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81.87%</a:t>
                      </a:r>
                      <a:endParaRPr lang="vi-VN" sz="2100" b="0" dirty="0" smtClean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Non- bike 2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380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356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6.32%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93.68%</a:t>
                      </a:r>
                      <a:endParaRPr lang="vi-VN" sz="2100" b="0" dirty="0" smtClean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0468" y="20488"/>
            <a:ext cx="8429684" cy="863582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en-US" sz="3400" b="1" i="1" kern="0" dirty="0" smtClean="0">
                <a:solidFill>
                  <a:schemeClr val="accent2"/>
                </a:solidFill>
              </a:rPr>
              <a:t>Bicycle detection</a:t>
            </a:r>
            <a:endParaRPr lang="en-US" sz="3400" b="1" i="1" kern="0" dirty="0">
              <a:solidFill>
                <a:schemeClr val="accent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1406" y="6299220"/>
            <a:ext cx="857256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 algn="ctr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ct val="130000"/>
            </a:pPr>
            <a:r>
              <a:rPr lang="en-US" sz="2200" b="1" i="1" kern="0" dirty="0" smtClean="0">
                <a:solidFill>
                  <a:srgbClr val="010000"/>
                </a:solidFill>
              </a:rPr>
              <a:t>Fig. 10. </a:t>
            </a:r>
            <a:r>
              <a:rPr lang="en-US" sz="2200" i="1" kern="0" dirty="0" smtClean="0">
                <a:solidFill>
                  <a:srgbClr val="010000"/>
                </a:solidFill>
              </a:rPr>
              <a:t>Example of bicycle detection result</a:t>
            </a:r>
            <a:endParaRPr kumimoji="0" lang="en-US" sz="2200" i="1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16928" y="6544136"/>
            <a:ext cx="379412" cy="228600"/>
          </a:xfrm>
        </p:spPr>
        <p:txBody>
          <a:bodyPr/>
          <a:lstStyle/>
          <a:p>
            <a:fld id="{A6991D61-FE10-483A-A59E-84FFE9196EC2}" type="slidenum">
              <a:rPr lang="en-US" smtClean="0"/>
              <a:pPr/>
              <a:t>19</a:t>
            </a:fld>
            <a:endParaRPr lang="en-US" b="0" dirty="0"/>
          </a:p>
        </p:txBody>
      </p:sp>
      <p:grpSp>
        <p:nvGrpSpPr>
          <p:cNvPr id="26" name="Group 25"/>
          <p:cNvGrpSpPr/>
          <p:nvPr/>
        </p:nvGrpSpPr>
        <p:grpSpPr>
          <a:xfrm>
            <a:off x="142844" y="727614"/>
            <a:ext cx="9001156" cy="5783231"/>
            <a:chOff x="142844" y="785794"/>
            <a:chExt cx="9001156" cy="5783231"/>
          </a:xfrm>
        </p:grpSpPr>
        <p:pic>
          <p:nvPicPr>
            <p:cNvPr id="12" name="Picture 11" descr="E:\Master - Japan\Thesis - Japan\Second seminar\True and False image\Bike\bike4.bmp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6174" y="4600584"/>
              <a:ext cx="2063284" cy="165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 descr="E:\Master - Japan\Thesis - Japan\Second seminar\True and False image\Bike\bike8.bmp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2844" y="4600584"/>
              <a:ext cx="2362330" cy="165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0338" name="Picture 2" descr="E:\Master - Japan\Thesis - Japan\Second seminar\True and False image\Bike\bike11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02390" y="4600810"/>
              <a:ext cx="2061950" cy="1656000"/>
            </a:xfrm>
            <a:prstGeom prst="rect">
              <a:avLst/>
            </a:prstGeom>
            <a:noFill/>
          </p:spPr>
        </p:pic>
        <p:sp>
          <p:nvSpPr>
            <p:cNvPr id="238595" name="Text Box 3"/>
            <p:cNvSpPr txBox="1">
              <a:spLocks noChangeArrowheads="1"/>
            </p:cNvSpPr>
            <p:nvPr/>
          </p:nvSpPr>
          <p:spPr bwMode="auto">
            <a:xfrm>
              <a:off x="6614468" y="2822572"/>
              <a:ext cx="246061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vi-VN" altLang="ja-JP" sz="1700" b="0" i="1" u="none" strike="noStrike" cap="none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ea typeface="MS Mincho" pitchFamily="49" charset="-128"/>
                </a:rPr>
                <a:t>False positive</a:t>
              </a:r>
              <a:endParaRPr kumimoji="0" lang="vi-VN" sz="17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8596" name="Text Box 4"/>
            <p:cNvSpPr txBox="1">
              <a:spLocks noChangeArrowheads="1"/>
            </p:cNvSpPr>
            <p:nvPr/>
          </p:nvSpPr>
          <p:spPr bwMode="auto">
            <a:xfrm>
              <a:off x="6683390" y="6215082"/>
              <a:ext cx="246061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vi-VN" altLang="ja-JP" sz="1700" b="0" i="1" u="none" strike="noStrike" cap="none" normalizeH="0" baseline="0" dirty="0" smtClean="0">
                  <a:ln>
                    <a:noFill/>
                  </a:ln>
                  <a:solidFill>
                    <a:schemeClr val="bg2"/>
                  </a:solidFill>
                  <a:effectLst/>
                  <a:latin typeface="Arial" pitchFamily="34" charset="0"/>
                  <a:ea typeface="MS Mincho" pitchFamily="49" charset="-128"/>
                </a:rPr>
                <a:t>True negative</a:t>
              </a:r>
              <a:endParaRPr kumimoji="0" lang="vi-VN" sz="17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10" name="Picture 9" descr="E:\Master - Japan\Thesis - Japan\Second seminar\True and False image\Bike\bike2.bmp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95800" y="3028948"/>
              <a:ext cx="2172856" cy="165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E:\Master - Japan\Thesis - Japan\Second seminar\True and False image\Bike\bike3.bmp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08222" y="3028948"/>
              <a:ext cx="2091344" cy="165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 descr="E:\Master - Japan\Thesis - Japan\Second seminar\True and False image\Bike\bike_tn_2.bmp"/>
            <p:cNvPicPr/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929454" y="3235324"/>
              <a:ext cx="2000264" cy="13676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0339" name="Picture 3" descr="E:\Master - Japan\Thesis - Japan\Second seminar\True and False image\Bike\bike9.bmp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42845" y="3028948"/>
              <a:ext cx="2268000" cy="1656000"/>
            </a:xfrm>
            <a:prstGeom prst="rect">
              <a:avLst/>
            </a:prstGeom>
            <a:noFill/>
          </p:spPr>
        </p:pic>
        <p:pic>
          <p:nvPicPr>
            <p:cNvPr id="270340" name="Picture 4" descr="E:\Master - Japan\Thesis - Japan\Second seminar\True and False image\Bike\bike_tn_1.bmp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942154" y="4634993"/>
              <a:ext cx="1987564" cy="1470551"/>
            </a:xfrm>
            <a:prstGeom prst="rect">
              <a:avLst/>
            </a:prstGeom>
            <a:noFill/>
          </p:spPr>
        </p:pic>
        <p:pic>
          <p:nvPicPr>
            <p:cNvPr id="270341" name="Picture 5" descr="E:\Master - Japan\Thesis - Japan\Second seminar\True and False image\Bike\bike5_1.bmp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50754" y="785795"/>
              <a:ext cx="2911103" cy="2196000"/>
            </a:xfrm>
            <a:prstGeom prst="rect">
              <a:avLst/>
            </a:prstGeom>
            <a:noFill/>
          </p:spPr>
        </p:pic>
        <p:pic>
          <p:nvPicPr>
            <p:cNvPr id="270342" name="Picture 6" descr="E:\Master - Japan\Thesis - Japan\Second seminar\True and False image\Bike\bike1_1.bmp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79740" y="785794"/>
              <a:ext cx="3177368" cy="2196000"/>
            </a:xfrm>
            <a:prstGeom prst="rect">
              <a:avLst/>
            </a:prstGeom>
            <a:noFill/>
          </p:spPr>
        </p:pic>
        <p:pic>
          <p:nvPicPr>
            <p:cNvPr id="270343" name="Picture 7" descr="E:\Master - Japan\Thesis - Japan\Second seminar\True and False image\Bike\bike_fp_1_1.bmp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357950" y="785794"/>
              <a:ext cx="2643174" cy="199958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720" y="470808"/>
            <a:ext cx="8429684" cy="86358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Contents</a:t>
            </a:r>
            <a:endParaRPr kumimoji="0" lang="vi-VN" sz="3500" b="1" i="1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385915" y="1500174"/>
            <a:ext cx="6757985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marR="0" lvl="0" indent="-365125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Introduction</a:t>
            </a:r>
          </a:p>
          <a:p>
            <a:pPr marL="365125" marR="0" lvl="0" indent="-365125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Motivation</a:t>
            </a:r>
          </a:p>
          <a:p>
            <a:pPr marL="365125" marR="0" lvl="0" indent="-365125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Object detection approach</a:t>
            </a:r>
          </a:p>
          <a:p>
            <a:pPr marL="365125" marR="0" lvl="0" indent="-365125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Experimental result and evaluation</a:t>
            </a:r>
          </a:p>
          <a:p>
            <a:pPr marL="365125" marR="0" lvl="0" indent="-365125" algn="l" defTabSz="914400" rtl="0" eaLnBrk="1" fontAlgn="base" latinLnBrk="0" hangingPunct="1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Future work</a:t>
            </a:r>
          </a:p>
          <a:p>
            <a:pPr marL="263525" marR="0" lvl="0" indent="-263525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  <a:tabLst/>
              <a:defRPr/>
            </a:pPr>
            <a:endParaRPr kumimoji="0" lang="vi-VN" sz="2800" b="0" i="1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16928" y="6544136"/>
            <a:ext cx="379412" cy="228600"/>
          </a:xfrm>
        </p:spPr>
        <p:txBody>
          <a:bodyPr/>
          <a:lstStyle/>
          <a:p>
            <a:fld id="{A6991D61-FE10-483A-A59E-84FFE9196EC2}" type="slidenum">
              <a:rPr lang="en-US" smtClean="0"/>
              <a:pPr/>
              <a:t>2</a:t>
            </a:fld>
            <a:endParaRPr 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8" name="Picture 8" descr="E:\Master - Japan\Thesis - Japan\Second seminar\True and False image\Train\train_3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7400" y="1100122"/>
            <a:ext cx="3816000" cy="244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D5226-F905-4032-A370-F720C65223DE}" type="slidenum">
              <a:rPr lang="en-US" smtClean="0"/>
              <a:pPr/>
              <a:t>20</a:t>
            </a:fld>
            <a:endParaRPr lang="en-US" b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443014" y="2541582"/>
            <a:ext cx="156944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>
                <a:solidFill>
                  <a:schemeClr val="accent2"/>
                </a:solidFill>
                <a:latin typeface="+mj-lt"/>
                <a:cs typeface="+mn-cs"/>
              </a:rPr>
              <a:t>Corner map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358876" y="4397388"/>
            <a:ext cx="1687514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>
                <a:solidFill>
                  <a:schemeClr val="accent2"/>
                </a:solidFill>
                <a:latin typeface="+mj-lt"/>
                <a:cs typeface="+mn-cs"/>
              </a:rPr>
              <a:t>Edge map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397372" y="6257944"/>
            <a:ext cx="421484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ts val="2800"/>
              </a:lnSpc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2100" b="1" i="1" kern="0" dirty="0" smtClean="0">
                <a:solidFill>
                  <a:srgbClr val="000000"/>
                </a:solidFill>
                <a:latin typeface="+mj-lt"/>
                <a:cs typeface="+mn-cs"/>
              </a:rPr>
              <a:t>Fig. 11. </a:t>
            </a:r>
            <a:r>
              <a:rPr lang="en-US" sz="2100" i="1" kern="0" dirty="0" smtClean="0">
                <a:solidFill>
                  <a:srgbClr val="000000"/>
                </a:solidFill>
                <a:latin typeface="+mj-lt"/>
                <a:cs typeface="+mn-cs"/>
              </a:rPr>
              <a:t> Features of train</a:t>
            </a:r>
            <a:endParaRPr lang="vi-VN" sz="2100" i="1" kern="0" dirty="0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4525962" y="5862658"/>
            <a:ext cx="4000528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 smtClean="0">
                <a:solidFill>
                  <a:schemeClr val="accent2"/>
                </a:solidFill>
                <a:latin typeface="+mj-lt"/>
                <a:cs typeface="+mn-cs"/>
              </a:rPr>
              <a:t>Two strongest lines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412720" y="103188"/>
            <a:ext cx="7410480" cy="720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 #3: Train detection</a:t>
            </a:r>
            <a:endParaRPr kumimoji="0" lang="vi-VN" sz="32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17443" name="Picture 3" descr="E:\Master - Japan\Thesis - Japan\Second seminar\True and False image\Train\NegFalseSI_0Train_91110\CAT_AVG_TRAIN_1.bmp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092" y="1146644"/>
            <a:ext cx="3240000" cy="1440000"/>
          </a:xfrm>
          <a:prstGeom prst="rect">
            <a:avLst/>
          </a:prstGeom>
          <a:noFill/>
        </p:spPr>
      </p:pic>
      <p:pic>
        <p:nvPicPr>
          <p:cNvPr id="317445" name="Picture 5" descr="E:\Master - Japan\Thesis - Japan\Second seminar\True and False image\Train\NegFalseSI_0Train_91110\CAT_AVG_TRAIN_4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709" y="2955924"/>
            <a:ext cx="3240001" cy="1440000"/>
          </a:xfrm>
          <a:prstGeom prst="rect">
            <a:avLst/>
          </a:prstGeom>
          <a:noFill/>
        </p:spPr>
      </p:pic>
      <p:pic>
        <p:nvPicPr>
          <p:cNvPr id="317446" name="Picture 6" descr="E:\Master - Japan\Thesis - Japan\Second seminar\True and False image\Train\train_10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7876" y="3627454"/>
            <a:ext cx="3816000" cy="2209263"/>
          </a:xfrm>
          <a:prstGeom prst="rect">
            <a:avLst/>
          </a:prstGeom>
          <a:noFill/>
        </p:spPr>
      </p:pic>
      <p:cxnSp>
        <p:nvCxnSpPr>
          <p:cNvPr id="19" name="Straight Connector 18"/>
          <p:cNvCxnSpPr/>
          <p:nvPr/>
        </p:nvCxnSpPr>
        <p:spPr bwMode="auto">
          <a:xfrm flipV="1">
            <a:off x="4768852" y="4074597"/>
            <a:ext cx="2719406" cy="506951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4730752" y="5002238"/>
            <a:ext cx="2400316" cy="200026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5526094" y="2230429"/>
            <a:ext cx="2395554" cy="313962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5551494" y="2684457"/>
            <a:ext cx="2428892" cy="142876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1" name="Content Placeholder 2"/>
          <p:cNvSpPr txBox="1">
            <a:spLocks/>
          </p:cNvSpPr>
          <p:nvPr/>
        </p:nvSpPr>
        <p:spPr bwMode="auto">
          <a:xfrm>
            <a:off x="252382" y="4895860"/>
            <a:ext cx="4071966" cy="1740497"/>
          </a:xfrm>
          <a:prstGeom prst="rect">
            <a:avLst/>
          </a:prstGeom>
          <a:gradFill>
            <a:gsLst>
              <a:gs pos="0">
                <a:srgbClr val="5E9EFF">
                  <a:alpha val="3600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 w="12700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ts val="3400"/>
              </a:lnSpc>
              <a:spcBef>
                <a:spcPts val="1200"/>
              </a:spcBef>
              <a:buClr>
                <a:srgbClr val="C00000"/>
              </a:buClr>
              <a:buSzPct val="100000"/>
              <a:buFontTx/>
              <a:buChar char="•"/>
              <a:defRPr/>
            </a:pPr>
            <a:r>
              <a:rPr lang="en-US" sz="2600" kern="0" dirty="0" smtClean="0">
                <a:solidFill>
                  <a:srgbClr val="000066"/>
                </a:solidFill>
                <a:latin typeface="+mn-lt"/>
                <a:cs typeface="+mn-cs"/>
              </a:rPr>
              <a:t>The angle between two strongest lines satisfies</a:t>
            </a:r>
            <a:endParaRPr lang="en-US" sz="2600" kern="0" dirty="0">
              <a:solidFill>
                <a:srgbClr val="000066"/>
              </a:solidFill>
              <a:latin typeface="+mn-lt"/>
              <a:cs typeface="+mn-cs"/>
            </a:endParaRPr>
          </a:p>
          <a:p>
            <a:pPr marL="355600" lvl="1" algn="ctr">
              <a:spcBef>
                <a:spcPts val="1200"/>
              </a:spcBef>
              <a:buClr>
                <a:srgbClr val="0000CC"/>
              </a:buClr>
              <a:buSzPct val="75000"/>
              <a:defRPr/>
            </a:pPr>
            <a:r>
              <a:rPr lang="en-US" sz="3600" i="1" kern="0" dirty="0" smtClean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</a:t>
            </a:r>
            <a:r>
              <a:rPr lang="en-US" sz="3600" i="1" kern="0" baseline="-25000" dirty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1</a:t>
            </a:r>
            <a:r>
              <a:rPr lang="en-US" sz="3600" kern="0" dirty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 </a:t>
            </a:r>
            <a:r>
              <a:rPr lang="en-US" sz="3600" kern="0" dirty="0" smtClean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&lt; </a:t>
            </a:r>
            <a:r>
              <a:rPr lang="en-US" sz="3600" kern="0" dirty="0" smtClean="0">
                <a:solidFill>
                  <a:srgbClr val="C00000"/>
                </a:solidFill>
                <a:sym typeface="Symbol"/>
              </a:rPr>
              <a:t></a:t>
            </a:r>
            <a:r>
              <a:rPr lang="en-US" sz="3600" kern="0" dirty="0" smtClean="0">
                <a:solidFill>
                  <a:srgbClr val="000000"/>
                </a:solidFill>
                <a:latin typeface="+mn-lt"/>
                <a:cs typeface="+mn-cs"/>
                <a:sym typeface="Symbol"/>
              </a:rPr>
              <a:t> </a:t>
            </a:r>
            <a:r>
              <a:rPr lang="en-US" sz="3600" kern="0" dirty="0" smtClean="0">
                <a:solidFill>
                  <a:srgbClr val="C00000"/>
                </a:solidFill>
                <a:latin typeface="+mn-lt"/>
                <a:cs typeface="+mn-cs"/>
              </a:rPr>
              <a:t>&lt; </a:t>
            </a:r>
            <a:r>
              <a:rPr lang="en-US" sz="3600" i="1" kern="0" dirty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</a:t>
            </a:r>
            <a:r>
              <a:rPr lang="en-US" sz="3600" i="1" kern="0" baseline="-25000" dirty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2</a:t>
            </a:r>
            <a:r>
              <a:rPr lang="en-US" sz="3600" kern="0" dirty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  </a:t>
            </a:r>
            <a:endParaRPr lang="en-US" sz="3600" kern="0" dirty="0">
              <a:solidFill>
                <a:srgbClr val="C00000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0468" y="113228"/>
            <a:ext cx="8429684" cy="863582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en-US" sz="3600" b="1" i="1" kern="0" dirty="0" smtClean="0">
                <a:solidFill>
                  <a:schemeClr val="accent2"/>
                </a:solidFill>
              </a:rPr>
              <a:t>Rail train detection</a:t>
            </a:r>
            <a:endParaRPr lang="en-US" sz="3600" b="1" i="1" kern="0" dirty="0">
              <a:solidFill>
                <a:schemeClr val="accent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0034" y="930334"/>
            <a:ext cx="835824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lang="en-US" sz="2800" kern="0" dirty="0">
                <a:solidFill>
                  <a:srgbClr val="010000"/>
                </a:solidFill>
              </a:rPr>
              <a:t>Training set: </a:t>
            </a:r>
            <a:r>
              <a:rPr lang="en-US" sz="2800" kern="0" dirty="0" smtClean="0">
                <a:solidFill>
                  <a:srgbClr val="010000"/>
                </a:solidFill>
              </a:rPr>
              <a:t>228 </a:t>
            </a:r>
            <a:r>
              <a:rPr lang="en-US" sz="2800" kern="0" dirty="0">
                <a:solidFill>
                  <a:srgbClr val="010000"/>
                </a:solidFill>
              </a:rPr>
              <a:t>images </a:t>
            </a:r>
            <a:r>
              <a:rPr lang="en-US" sz="2800" kern="0" dirty="0" smtClean="0">
                <a:solidFill>
                  <a:srgbClr val="010000"/>
                </a:solidFill>
              </a:rPr>
              <a:t>(90x40)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65125" lvl="0" indent="-365125">
              <a:lnSpc>
                <a:spcPts val="29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Test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set: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 smtClean="0">
                <a:solidFill>
                  <a:srgbClr val="010000"/>
                </a:solidFill>
              </a:rPr>
              <a:t>PASCAL VOC: 378 (free-size)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 smtClean="0">
                <a:solidFill>
                  <a:srgbClr val="010000"/>
                </a:solidFill>
              </a:rPr>
              <a:t>Web: 395 ( .jpeg, free-size)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 smtClean="0">
                <a:solidFill>
                  <a:srgbClr val="010000"/>
                </a:solidFill>
              </a:rPr>
              <a:t>Non-train:  Set 1: 165  + Set 2: 380 (free-size)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16928" y="6544136"/>
            <a:ext cx="379412" cy="228600"/>
          </a:xfrm>
        </p:spPr>
        <p:txBody>
          <a:bodyPr/>
          <a:lstStyle/>
          <a:p>
            <a:fld id="{A6991D61-FE10-483A-A59E-84FFE9196EC2}" type="slidenum">
              <a:rPr lang="en-US" smtClean="0"/>
              <a:pPr/>
              <a:t>21</a:t>
            </a:fld>
            <a:endParaRPr lang="en-US" b="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8594" y="3470842"/>
          <a:ext cx="8286809" cy="2941905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2190784"/>
                <a:gridCol w="1168418"/>
                <a:gridCol w="1168418"/>
                <a:gridCol w="1314470"/>
                <a:gridCol w="1168418"/>
                <a:gridCol w="1276301"/>
              </a:tblGrid>
              <a:tr h="765241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No. image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Correct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Incorrect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False rate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Accuracy  rate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PASCAL VOC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378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78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20.63%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79.37%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Web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395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306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89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22.53%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77.47%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Non- train 1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165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135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18.18%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81.82%</a:t>
                      </a:r>
                      <a:endParaRPr lang="vi-VN" sz="2100" b="0" dirty="0" smtClean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Non- train 2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380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345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35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9.21%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90.79%</a:t>
                      </a:r>
                      <a:endParaRPr lang="vi-VN" sz="2100" b="0" dirty="0" smtClean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274" name="Picture 10" descr="E:\Master - Japan\Thesis - Japan\Second seminar\True and False image\Train\train_9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3895728"/>
            <a:ext cx="3226925" cy="2340000"/>
          </a:xfrm>
          <a:prstGeom prst="rect">
            <a:avLst/>
          </a:prstGeom>
          <a:noFill/>
        </p:spPr>
      </p:pic>
      <p:pic>
        <p:nvPicPr>
          <p:cNvPr id="267281" name="Picture 17" descr="E:\Master - Japan\Thesis - Japan\Second seminar\True and False image\Train\train_fp2.bmp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4710" y="3933820"/>
            <a:ext cx="2934000" cy="2340000"/>
          </a:xfrm>
          <a:prstGeom prst="rect">
            <a:avLst/>
          </a:prstGeom>
          <a:noFill/>
        </p:spPr>
      </p:pic>
      <p:pic>
        <p:nvPicPr>
          <p:cNvPr id="267280" name="Picture 16" descr="E:\Master - Japan\Thesis - Japan\Second seminar\True and False image\Train\train_tn2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4977" y="1966902"/>
            <a:ext cx="2929055" cy="2124000"/>
          </a:xfrm>
          <a:prstGeom prst="rect">
            <a:avLst/>
          </a:prstGeom>
          <a:noFill/>
        </p:spPr>
      </p:pic>
      <p:pic>
        <p:nvPicPr>
          <p:cNvPr id="267267" name="Picture 3" descr="E:\Master - Japan\Thesis - Japan\Second seminar\True and False image\Train\train_2.bmp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316" y="3811590"/>
            <a:ext cx="2826000" cy="2412000"/>
          </a:xfrm>
          <a:prstGeom prst="rect">
            <a:avLst/>
          </a:prstGeom>
          <a:noFill/>
        </p:spPr>
      </p:pic>
      <p:pic>
        <p:nvPicPr>
          <p:cNvPr id="267277" name="Picture 13" descr="E:\Master - Japan\Thesis - Japan\Second seminar\True and False image\Train\train_12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8959" y="1947942"/>
            <a:ext cx="2631931" cy="2124000"/>
          </a:xfrm>
          <a:prstGeom prst="rect">
            <a:avLst/>
          </a:prstGeom>
          <a:noFill/>
        </p:spPr>
      </p:pic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5315" y="6325709"/>
            <a:ext cx="635795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 algn="ctr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ct val="130000"/>
            </a:pPr>
            <a:r>
              <a:rPr lang="en-US" sz="2200" b="1" i="1" kern="0" dirty="0" smtClean="0">
                <a:solidFill>
                  <a:srgbClr val="010000"/>
                </a:solidFill>
              </a:rPr>
              <a:t>Fig. 12. </a:t>
            </a:r>
            <a:r>
              <a:rPr lang="en-US" sz="2200" i="1" kern="0" dirty="0" smtClean="0">
                <a:solidFill>
                  <a:srgbClr val="010000"/>
                </a:solidFill>
              </a:rPr>
              <a:t>Example of rail-train detection result</a:t>
            </a:r>
            <a:endParaRPr kumimoji="0" lang="en-US" sz="2200" i="1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16928" y="6544136"/>
            <a:ext cx="379412" cy="228600"/>
          </a:xfrm>
        </p:spPr>
        <p:txBody>
          <a:bodyPr/>
          <a:lstStyle/>
          <a:p>
            <a:fld id="{A6991D61-FE10-483A-A59E-84FFE9196EC2}" type="slidenum">
              <a:rPr lang="en-US" smtClean="0"/>
              <a:pPr/>
              <a:t>22</a:t>
            </a:fld>
            <a:endParaRPr lang="en-US" b="0" dirty="0"/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6332641" y="6279580"/>
            <a:ext cx="26432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vi-VN" altLang="ja-JP" sz="1400" b="0" i="1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pitchFamily="34" charset="0"/>
                <a:ea typeface="MS Mincho" pitchFamily="49" charset="-128"/>
              </a:rPr>
              <a:t>True negative &amp; False positive</a:t>
            </a:r>
            <a:endParaRPr kumimoji="0" lang="vi-VN" sz="18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67265" name="Picture 1" descr="E:\Master - Japan\Thesis - Japan\Second seminar\True and False image\Train\train_1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32" y="1947942"/>
            <a:ext cx="3437281" cy="2124000"/>
          </a:xfrm>
          <a:prstGeom prst="rect">
            <a:avLst/>
          </a:prstGeom>
          <a:noFill/>
        </p:spPr>
      </p:pic>
      <p:pic>
        <p:nvPicPr>
          <p:cNvPr id="267269" name="Picture 5" descr="E:\Master - Japan\Thesis - Japan\Second seminar\True and False image\Train\train_4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391" y="0"/>
            <a:ext cx="3222875" cy="2124000"/>
          </a:xfrm>
          <a:prstGeom prst="rect">
            <a:avLst/>
          </a:prstGeom>
          <a:noFill/>
        </p:spPr>
      </p:pic>
      <p:pic>
        <p:nvPicPr>
          <p:cNvPr id="267272" name="Picture 8" descr="E:\Master - Japan\Thesis - Japan\Second seminar\True and False image\Train\train_7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27015" y="-13062"/>
            <a:ext cx="3448196" cy="2124000"/>
          </a:xfrm>
          <a:prstGeom prst="rect">
            <a:avLst/>
          </a:prstGeom>
          <a:noFill/>
        </p:spPr>
      </p:pic>
      <p:pic>
        <p:nvPicPr>
          <p:cNvPr id="267276" name="Picture 12" descr="E:\Master - Japan\Thesis - Japan\Second seminar\True and False image\Train\train_11.bmp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56765" y="-12700"/>
            <a:ext cx="2484000" cy="2124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56912" y="12920"/>
            <a:ext cx="8543956" cy="901682"/>
          </a:xfrm>
        </p:spPr>
        <p:txBody>
          <a:bodyPr/>
          <a:lstStyle/>
          <a:p>
            <a:pPr eaLnBrk="1" hangingPunct="1"/>
            <a:r>
              <a:rPr lang="en-US" dirty="0" smtClean="0"/>
              <a:t>Airplane detection</a:t>
            </a:r>
            <a:endParaRPr lang="vi-V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3570" y="1928806"/>
            <a:ext cx="2357454" cy="571500"/>
          </a:xfrm>
        </p:spPr>
        <p:txBody>
          <a:bodyPr/>
          <a:lstStyle/>
          <a:p>
            <a:pPr marL="0" indent="0" eaLnBrk="1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i="1" dirty="0" smtClean="0">
                <a:solidFill>
                  <a:srgbClr val="C00000"/>
                </a:solidFill>
              </a:rPr>
              <a:t>For  each sub-image at each scale</a:t>
            </a:r>
            <a:endParaRPr lang="vi-VN" sz="2000" i="1" dirty="0" smtClean="0">
              <a:solidFill>
                <a:srgbClr val="C00000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5895054" y="4086640"/>
            <a:ext cx="1832759" cy="1128310"/>
          </a:xfrm>
          <a:prstGeom prst="rect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114300" algn="just">
              <a:spcBef>
                <a:spcPct val="50000"/>
              </a:spcBef>
            </a:pPr>
            <a:endParaRPr lang="vi-VN" sz="2000">
              <a:solidFill>
                <a:schemeClr val="accent2"/>
              </a:solidFill>
              <a:latin typeface="Times New Roman" pitchFamily="18" charset="0"/>
            </a:endParaRPr>
          </a:p>
        </p:txBody>
      </p:sp>
      <p:grpSp>
        <p:nvGrpSpPr>
          <p:cNvPr id="2" name="Group 35"/>
          <p:cNvGrpSpPr/>
          <p:nvPr/>
        </p:nvGrpSpPr>
        <p:grpSpPr>
          <a:xfrm>
            <a:off x="27100" y="1469137"/>
            <a:ext cx="9045493" cy="4784725"/>
            <a:chOff x="156912" y="1573213"/>
            <a:chExt cx="9045493" cy="4784725"/>
          </a:xfrm>
        </p:grpSpPr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907016" y="5956300"/>
              <a:ext cx="864000" cy="0"/>
            </a:xfrm>
            <a:prstGeom prst="line">
              <a:avLst/>
            </a:prstGeom>
            <a:noFill/>
            <a:ln w="444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vi-VN"/>
            </a:p>
          </p:txBody>
        </p:sp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1082675" y="2898775"/>
              <a:ext cx="1643063" cy="3402013"/>
              <a:chOff x="824388" y="2915286"/>
              <a:chExt cx="1643074" cy="3401728"/>
            </a:xfrm>
          </p:grpSpPr>
          <p:sp>
            <p:nvSpPr>
              <p:cNvPr id="12297" name="Rectangle 8"/>
              <p:cNvSpPr>
                <a:spLocks noChangeArrowheads="1"/>
              </p:cNvSpPr>
              <p:nvPr/>
            </p:nvSpPr>
            <p:spPr bwMode="auto">
              <a:xfrm>
                <a:off x="824388" y="4286256"/>
                <a:ext cx="1643074" cy="714380"/>
              </a:xfrm>
              <a:prstGeom prst="rect">
                <a:avLst/>
              </a:prstGeom>
              <a:solidFill>
                <a:schemeClr val="accent1">
                  <a:alpha val="38000"/>
                </a:schemeClr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2000" dirty="0">
                    <a:solidFill>
                      <a:srgbClr val="002060"/>
                    </a:solidFill>
                    <a:latin typeface="Times New Roman" pitchFamily="18" charset="0"/>
                    <a:cs typeface="Angsana New" pitchFamily="18" charset="-34"/>
                  </a:rPr>
                  <a:t>Set of training car images</a:t>
                </a:r>
                <a:endParaRPr lang="en-US" sz="2000" dirty="0">
                  <a:solidFill>
                    <a:srgbClr val="00206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" name="Text Box 13"/>
              <p:cNvSpPr txBox="1">
                <a:spLocks noChangeArrowheads="1"/>
              </p:cNvSpPr>
              <p:nvPr/>
            </p:nvSpPr>
            <p:spPr bwMode="auto">
              <a:xfrm>
                <a:off x="851376" y="2915286"/>
                <a:ext cx="1571636" cy="714315"/>
              </a:xfrm>
              <a:prstGeom prst="rect">
                <a:avLst/>
              </a:prstGeom>
              <a:solidFill>
                <a:srgbClr val="7030A0">
                  <a:alpha val="38000"/>
                </a:srgbClr>
              </a:solidFill>
              <a:ln w="6350" cap="rnd">
                <a:solidFill>
                  <a:srgbClr val="612A8A"/>
                </a:solidFill>
                <a:round/>
                <a:headEnd/>
                <a:tailEnd/>
              </a:ln>
              <a:effectLst>
                <a:outerShdw blurRad="76200" dist="63500" dir="8520000" sx="88000" sy="88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200" dirty="0">
                    <a:solidFill>
                      <a:srgbClr val="002060"/>
                    </a:solidFill>
                    <a:latin typeface="Times New Roman" pitchFamily="18" charset="0"/>
                    <a:cs typeface="Angsana New" pitchFamily="18" charset="-34"/>
                  </a:rPr>
                  <a:t>Edge map</a:t>
                </a:r>
                <a:endParaRPr lang="en-US" sz="2200" dirty="0">
                  <a:solidFill>
                    <a:srgbClr val="002060"/>
                  </a:solidFill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7" name="Text Box 13"/>
              <p:cNvSpPr txBox="1">
                <a:spLocks noChangeArrowheads="1"/>
              </p:cNvSpPr>
              <p:nvPr/>
            </p:nvSpPr>
            <p:spPr bwMode="auto">
              <a:xfrm>
                <a:off x="851376" y="5602699"/>
                <a:ext cx="1571636" cy="714315"/>
              </a:xfrm>
              <a:prstGeom prst="rect">
                <a:avLst/>
              </a:prstGeom>
              <a:solidFill>
                <a:srgbClr val="7030A0">
                  <a:alpha val="38000"/>
                </a:srgbClr>
              </a:solidFill>
              <a:ln w="6350" cap="rnd">
                <a:solidFill>
                  <a:srgbClr val="612A8A"/>
                </a:solidFill>
                <a:round/>
                <a:headEnd/>
                <a:tailEnd/>
              </a:ln>
              <a:effectLst>
                <a:outerShdw blurRad="76200" dist="63500" dir="8520000" sx="88000" sy="88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lnSpc>
                    <a:spcPts val="23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200" dirty="0">
                    <a:solidFill>
                      <a:srgbClr val="002060"/>
                    </a:solidFill>
                    <a:latin typeface="Times New Roman" pitchFamily="18" charset="0"/>
                    <a:cs typeface="Angsana New" pitchFamily="18" charset="-34"/>
                  </a:rPr>
                  <a:t>Corner map</a:t>
                </a:r>
                <a:endParaRPr lang="en-US" sz="2200" dirty="0">
                  <a:solidFill>
                    <a:srgbClr val="002060"/>
                  </a:solidFill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2300" name="Line 15"/>
              <p:cNvSpPr>
                <a:spLocks noChangeShapeType="1"/>
              </p:cNvSpPr>
              <p:nvPr/>
            </p:nvSpPr>
            <p:spPr bwMode="auto">
              <a:xfrm>
                <a:off x="1637502" y="5113018"/>
                <a:ext cx="1588" cy="396000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301" name="Line 15"/>
              <p:cNvSpPr>
                <a:spLocks noChangeShapeType="1"/>
              </p:cNvSpPr>
              <p:nvPr/>
            </p:nvSpPr>
            <p:spPr bwMode="auto">
              <a:xfrm rot="10800000">
                <a:off x="1637502" y="3772542"/>
                <a:ext cx="1588" cy="396000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28" name="Line 17"/>
            <p:cNvSpPr>
              <a:spLocks noChangeShapeType="1"/>
            </p:cNvSpPr>
            <p:nvPr/>
          </p:nvSpPr>
          <p:spPr bwMode="auto">
            <a:xfrm>
              <a:off x="2899079" y="3241675"/>
              <a:ext cx="864000" cy="0"/>
            </a:xfrm>
            <a:prstGeom prst="line">
              <a:avLst/>
            </a:prstGeom>
            <a:noFill/>
            <a:ln w="444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vi-VN"/>
            </a:p>
          </p:txBody>
        </p:sp>
        <p:grpSp>
          <p:nvGrpSpPr>
            <p:cNvPr id="5" name="Group 37"/>
            <p:cNvGrpSpPr/>
            <p:nvPr/>
          </p:nvGrpSpPr>
          <p:grpSpPr>
            <a:xfrm>
              <a:off x="156912" y="1573213"/>
              <a:ext cx="9045493" cy="4784725"/>
              <a:chOff x="156912" y="1573213"/>
              <a:chExt cx="9045493" cy="4784725"/>
            </a:xfrm>
          </p:grpSpPr>
          <p:grpSp>
            <p:nvGrpSpPr>
              <p:cNvPr id="8" name="Group 25"/>
              <p:cNvGrpSpPr>
                <a:grpSpLocks/>
              </p:cNvGrpSpPr>
              <p:nvPr/>
            </p:nvGrpSpPr>
            <p:grpSpPr bwMode="auto">
              <a:xfrm>
                <a:off x="156912" y="1573213"/>
                <a:ext cx="9045493" cy="4784725"/>
                <a:chOff x="157497" y="1572821"/>
                <a:chExt cx="9045558" cy="4785137"/>
              </a:xfrm>
            </p:grpSpPr>
            <p:grpSp>
              <p:nvGrpSpPr>
                <p:cNvPr id="9" name="Group 24"/>
                <p:cNvGrpSpPr>
                  <a:grpSpLocks/>
                </p:cNvGrpSpPr>
                <p:nvPr/>
              </p:nvGrpSpPr>
              <p:grpSpPr bwMode="auto">
                <a:xfrm>
                  <a:off x="157497" y="1572821"/>
                  <a:ext cx="5749965" cy="4758147"/>
                  <a:chOff x="143849" y="1572821"/>
                  <a:chExt cx="5749965" cy="4758147"/>
                </a:xfrm>
              </p:grpSpPr>
              <p:sp>
                <p:nvSpPr>
                  <p:cNvPr id="1230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43849" y="1709371"/>
                    <a:ext cx="1500198" cy="428627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  <a:alpha val="51000"/>
                    </a:schemeClr>
                  </a:solidFill>
                  <a:ln w="6350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ctr"/>
                    <a:r>
                      <a: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Input image</a:t>
                    </a:r>
                  </a:p>
                </p:txBody>
              </p:sp>
              <p:sp>
                <p:nvSpPr>
                  <p:cNvPr id="12306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2230646" y="1572821"/>
                    <a:ext cx="1500198" cy="704855"/>
                  </a:xfrm>
                  <a:prstGeom prst="rect">
                    <a:avLst/>
                  </a:prstGeom>
                  <a:solidFill>
                    <a:srgbClr val="7030A0">
                      <a:alpha val="30196"/>
                    </a:srgbClr>
                  </a:solidFill>
                  <a:ln w="63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ctr"/>
                    <a:r>
                      <a: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Pre-processing</a:t>
                    </a:r>
                  </a:p>
                </p:txBody>
              </p:sp>
              <p:sp>
                <p:nvSpPr>
                  <p:cNvPr id="12307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309260" y="1580142"/>
                    <a:ext cx="1392726" cy="714380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  <a:alpha val="51000"/>
                    </a:schemeClr>
                  </a:solidFill>
                  <a:ln w="6350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standard </a:t>
                    </a:r>
                    <a:r>
                      <a: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image</a:t>
                    </a:r>
                  </a:p>
                </p:txBody>
              </p:sp>
              <p:sp>
                <p:nvSpPr>
                  <p:cNvPr id="12" name="Rounded Rectangle 11"/>
                  <p:cNvSpPr/>
                  <p:nvPr/>
                </p:nvSpPr>
                <p:spPr>
                  <a:xfrm>
                    <a:off x="4043733" y="2825466"/>
                    <a:ext cx="1836013" cy="785881"/>
                  </a:xfrm>
                  <a:prstGeom prst="roundRect">
                    <a:avLst/>
                  </a:prstGeom>
                  <a:solidFill>
                    <a:srgbClr val="92D050">
                      <a:alpha val="64000"/>
                    </a:srgbClr>
                  </a:solidFill>
                  <a:ln>
                    <a:solidFill>
                      <a:srgbClr val="00B050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Satisfy </a:t>
                    </a:r>
                  </a:p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 smtClean="0">
                        <a:solidFill>
                          <a:srgbClr val="000000"/>
                        </a:solidFill>
                      </a:rPr>
                      <a:t>Corner map</a:t>
                    </a:r>
                    <a:endParaRPr lang="en-US" sz="1900" b="1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230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718836" y="1937332"/>
                    <a:ext cx="432000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12310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3812990" y="1937332"/>
                    <a:ext cx="432000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12311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4918356" y="2360842"/>
                    <a:ext cx="1588" cy="39600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4057801" y="4196745"/>
                    <a:ext cx="1836013" cy="785881"/>
                  </a:xfrm>
                  <a:prstGeom prst="roundRect">
                    <a:avLst/>
                  </a:prstGeom>
                  <a:solidFill>
                    <a:srgbClr val="92D050">
                      <a:alpha val="64000"/>
                    </a:srgbClr>
                  </a:solidFill>
                  <a:ln>
                    <a:solidFill>
                      <a:srgbClr val="00B050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Satisfy </a:t>
                    </a:r>
                  </a:p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 smtClean="0">
                        <a:solidFill>
                          <a:srgbClr val="000000"/>
                        </a:solidFill>
                      </a:rPr>
                      <a:t>Orientation</a:t>
                    </a:r>
                    <a:endParaRPr lang="en-US" sz="1900" b="1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8" name="Rounded Rectangle 17"/>
                  <p:cNvSpPr/>
                  <p:nvPr/>
                </p:nvSpPr>
                <p:spPr>
                  <a:xfrm>
                    <a:off x="4057801" y="5545088"/>
                    <a:ext cx="1836013" cy="785880"/>
                  </a:xfrm>
                  <a:prstGeom prst="roundRect">
                    <a:avLst/>
                  </a:prstGeom>
                  <a:solidFill>
                    <a:srgbClr val="92D050">
                      <a:alpha val="64000"/>
                    </a:srgbClr>
                  </a:solidFill>
                  <a:ln>
                    <a:solidFill>
                      <a:srgbClr val="00B050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Satisfy </a:t>
                    </a:r>
                  </a:p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 smtClean="0">
                        <a:solidFill>
                          <a:srgbClr val="000000"/>
                        </a:solidFill>
                      </a:rPr>
                      <a:t>Edge </a:t>
                    </a: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map</a:t>
                    </a:r>
                  </a:p>
                </p:txBody>
              </p:sp>
              <p:sp>
                <p:nvSpPr>
                  <p:cNvPr id="12315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4960560" y="5066956"/>
                    <a:ext cx="1588" cy="39600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</p:grp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8060047" y="5592717"/>
                  <a:ext cx="1143008" cy="765241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51000"/>
                  </a:schemeClr>
                </a:solidFill>
                <a:ln w="635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00" dirty="0">
                    <a:latin typeface="Times New Roman" pitchFamily="18" charset="0"/>
                    <a:cs typeface="+mn-cs"/>
                  </a:endParaRPr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300" dirty="0" smtClean="0">
                      <a:solidFill>
                        <a:schemeClr val="accent6">
                          <a:lumMod val="75000"/>
                        </a:schemeClr>
                      </a:solidFill>
                      <a:latin typeface="Times New Roman" pitchFamily="18" charset="0"/>
                      <a:cs typeface="+mn-cs"/>
                    </a:rPr>
                    <a:t>Object</a:t>
                  </a:r>
                  <a:endParaRPr lang="en-US" sz="2300" dirty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cs typeface="+mn-cs"/>
                  </a:endParaRPr>
                </a:p>
              </p:txBody>
            </p:sp>
          </p:grpSp>
          <p:grpSp>
            <p:nvGrpSpPr>
              <p:cNvPr id="11" name="Group 36"/>
              <p:cNvGrpSpPr/>
              <p:nvPr/>
            </p:nvGrpSpPr>
            <p:grpSpPr>
              <a:xfrm>
                <a:off x="4970904" y="3690044"/>
                <a:ext cx="3097926" cy="1909575"/>
                <a:chOff x="4970904" y="3690044"/>
                <a:chExt cx="3097926" cy="1909575"/>
              </a:xfrm>
            </p:grpSpPr>
            <p:sp>
              <p:nvSpPr>
                <p:cNvPr id="29" name="Line 15"/>
                <p:cNvSpPr>
                  <a:spLocks noChangeShapeType="1"/>
                </p:cNvSpPr>
                <p:nvPr/>
              </p:nvSpPr>
              <p:spPr bwMode="auto">
                <a:xfrm>
                  <a:off x="4970904" y="3690044"/>
                  <a:ext cx="1588" cy="395966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6000666" y="4318894"/>
                  <a:ext cx="1915856" cy="886992"/>
                </a:xfrm>
                <a:prstGeom prst="roundRect">
                  <a:avLst/>
                </a:prstGeom>
                <a:gradFill>
                  <a:gsLst>
                    <a:gs pos="36000">
                      <a:schemeClr val="tx2">
                        <a:lumMod val="20000"/>
                        <a:lumOff val="80000"/>
                        <a:alpha val="7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>
                  <a:solidFill>
                    <a:srgbClr val="00B050">
                      <a:alpha val="80000"/>
                    </a:srgbClr>
                  </a:solidFill>
                </a:ln>
                <a:scene3d>
                  <a:camera prst="orthographicFront">
                    <a:rot lat="0" lon="19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900" dirty="0" smtClean="0">
                      <a:solidFill>
                        <a:srgbClr val="000000"/>
                      </a:solidFill>
                    </a:rPr>
                    <a:t>Check on </a:t>
                  </a:r>
                  <a:br>
                    <a:rPr lang="en-US" sz="1900" dirty="0" smtClean="0">
                      <a:solidFill>
                        <a:srgbClr val="000000"/>
                      </a:solidFill>
                    </a:rPr>
                  </a:br>
                  <a:r>
                    <a:rPr lang="en-US" sz="1900" b="1" dirty="0" smtClean="0">
                      <a:solidFill>
                        <a:srgbClr val="000000"/>
                      </a:solidFill>
                    </a:rPr>
                    <a:t>SURF </a:t>
                  </a:r>
                  <a:r>
                    <a:rPr lang="en-US" sz="1900" b="1" i="1" dirty="0" smtClean="0">
                      <a:solidFill>
                        <a:srgbClr val="000000"/>
                      </a:solidFill>
                    </a:rPr>
                    <a:t>feature</a:t>
                  </a:r>
                  <a:endParaRPr lang="en-US" sz="1900" b="1" i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Line 17"/>
                <p:cNvSpPr>
                  <a:spLocks noChangeShapeType="1"/>
                </p:cNvSpPr>
                <p:nvPr/>
              </p:nvSpPr>
              <p:spPr bwMode="auto">
                <a:xfrm rot="18900000">
                  <a:off x="5953693" y="5580761"/>
                  <a:ext cx="720000" cy="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33" name="Line 17"/>
                <p:cNvSpPr>
                  <a:spLocks noChangeShapeType="1"/>
                </p:cNvSpPr>
                <p:nvPr/>
              </p:nvSpPr>
              <p:spPr bwMode="auto">
                <a:xfrm rot="2460000">
                  <a:off x="7348830" y="5599619"/>
                  <a:ext cx="720000" cy="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</p:grpSp>
        </p:grpSp>
      </p:grpSp>
      <p:sp>
        <p:nvSpPr>
          <p:cNvPr id="3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4484" y="6566770"/>
            <a:ext cx="379412" cy="228600"/>
          </a:xfrm>
        </p:spPr>
        <p:txBody>
          <a:bodyPr/>
          <a:lstStyle/>
          <a:p>
            <a:fld id="{DA3D5226-F905-4032-A370-F720C65223DE}" type="slidenum">
              <a:rPr lang="en-US" smtClean="0"/>
              <a:pPr/>
              <a:t>23</a:t>
            </a:fld>
            <a:endParaRPr 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 (Speed-Up Robust Feature)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00108"/>
            <a:ext cx="8501122" cy="1357322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700" kern="1200" dirty="0" smtClean="0">
                <a:solidFill>
                  <a:srgbClr val="000000"/>
                </a:solidFill>
              </a:rPr>
              <a:t>Alternative to SIFT</a:t>
            </a:r>
            <a:r>
              <a:rPr lang="en-US" sz="2700" kern="1200" baseline="30000" dirty="0" smtClean="0">
                <a:solidFill>
                  <a:srgbClr val="000000"/>
                </a:solidFill>
              </a:rPr>
              <a:t>2</a:t>
            </a:r>
            <a:r>
              <a:rPr lang="en-US" sz="2700" kern="1200" dirty="0" smtClean="0">
                <a:solidFill>
                  <a:srgbClr val="000000"/>
                </a:solidFill>
              </a:rPr>
              <a:t>, but faster about three or more times.</a:t>
            </a:r>
          </a:p>
          <a:p>
            <a:pPr>
              <a:lnSpc>
                <a:spcPts val="36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700" dirty="0" smtClean="0">
                <a:ea typeface="新細明體" pitchFamily="18" charset="-120"/>
              </a:rPr>
              <a:t>Invariant: rotation, scale, illumination and s</a:t>
            </a:r>
            <a:r>
              <a:rPr lang="en-US" altLang="zh-TW" sz="2700" i="1" dirty="0" smtClean="0">
                <a:ea typeface="新細明體" pitchFamily="18" charset="-120"/>
              </a:rPr>
              <a:t>mall</a:t>
            </a:r>
            <a:r>
              <a:rPr lang="en-US" altLang="zh-TW" sz="2700" dirty="0" smtClean="0">
                <a:ea typeface="新細明體" pitchFamily="18" charset="-120"/>
              </a:rPr>
              <a:t> change in viewpoint.</a:t>
            </a:r>
            <a:endParaRPr lang="en-US" sz="2700" kern="1200" dirty="0" smtClean="0">
              <a:solidFill>
                <a:srgbClr val="000000"/>
              </a:solidFill>
            </a:endParaRPr>
          </a:p>
          <a:p>
            <a:endParaRPr lang="en-US" sz="2400" kern="1200" dirty="0" smtClean="0">
              <a:solidFill>
                <a:srgbClr val="000000"/>
              </a:solidFill>
            </a:endParaRPr>
          </a:p>
          <a:p>
            <a:endParaRPr lang="en-US" kern="1200" dirty="0" smtClean="0">
              <a:solidFill>
                <a:srgbClr val="000000"/>
              </a:solidFill>
            </a:endParaRPr>
          </a:p>
          <a:p>
            <a:endParaRPr lang="en-US" kern="1200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D5226-F905-4032-A370-F720C65223DE}" type="slidenum">
              <a:rPr lang="en-US" smtClean="0"/>
              <a:pPr/>
              <a:t>24</a:t>
            </a:fld>
            <a:endParaRPr lang="en-US" b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14282" y="6357958"/>
            <a:ext cx="8304213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63525" marR="0" lvl="0" indent="-263525" algn="l" defTabSz="914400" rtl="0" eaLnBrk="0" fontAlgn="base" latinLnBrk="0" hangingPunct="0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30000"/>
              <a:tabLst/>
              <a:defRPr/>
            </a:pPr>
            <a:r>
              <a:rPr kumimoji="0" lang="en-US" sz="1400" b="0" i="1" u="none" strike="noStrike" kern="0" cap="none" spc="0" normalizeH="0" baseline="3000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Bay et al, “Speeded up robust</a:t>
            </a:r>
            <a:r>
              <a:rPr kumimoji="0" lang="en-US" sz="1400" b="0" i="1" u="none" strike="noStrike" kern="0" cap="none" spc="0" normalizeH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features”, ECCV, 2006</a:t>
            </a:r>
          </a:p>
          <a:p>
            <a:pPr>
              <a:lnSpc>
                <a:spcPts val="1200"/>
              </a:lnSpc>
            </a:pPr>
            <a:r>
              <a:rPr lang="en-US" sz="1400" i="1" kern="0" baseline="30000" dirty="0" smtClean="0">
                <a:solidFill>
                  <a:srgbClr val="010000"/>
                </a:solidFill>
              </a:rPr>
              <a:t>2 </a:t>
            </a:r>
            <a:r>
              <a:rPr lang="en-US" sz="1400" i="1" dirty="0" smtClean="0">
                <a:solidFill>
                  <a:srgbClr val="000000"/>
                </a:solidFill>
              </a:rPr>
              <a:t>Lowe, “Distinctive image features from scale-invariant </a:t>
            </a:r>
            <a:r>
              <a:rPr lang="en-US" sz="1400" i="1" dirty="0" err="1" smtClean="0">
                <a:solidFill>
                  <a:srgbClr val="000000"/>
                </a:solidFill>
              </a:rPr>
              <a:t>keypoints</a:t>
            </a:r>
            <a:r>
              <a:rPr lang="en-US" sz="1400" i="1" dirty="0" smtClean="0">
                <a:solidFill>
                  <a:srgbClr val="000000"/>
                </a:solidFill>
              </a:rPr>
              <a:t>”, IJCV, 2004</a:t>
            </a:r>
            <a:endParaRPr kumimoji="0" lang="en-US" sz="1400" b="0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63525" marR="0" lvl="0" indent="-263525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130000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1669" y="2428868"/>
            <a:ext cx="6173405" cy="3786214"/>
            <a:chOff x="41669" y="2606012"/>
            <a:chExt cx="6173405" cy="3429024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669" y="2606012"/>
              <a:ext cx="5143537" cy="34290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45" descr="siftmax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74295" y="3177516"/>
              <a:ext cx="2140779" cy="1928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358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0826" y="3143248"/>
            <a:ext cx="2071702" cy="156838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8504" y="2079112"/>
            <a:ext cx="257176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215074" y="4929198"/>
            <a:ext cx="2786082" cy="1571636"/>
          </a:xfrm>
          <a:prstGeom prst="rect">
            <a:avLst/>
          </a:prstGeom>
          <a:solidFill>
            <a:schemeClr val="accent6">
              <a:lumMod val="60000"/>
              <a:lumOff val="40000"/>
              <a:alpha val="22000"/>
            </a:schemeClr>
          </a:solidFill>
          <a:ln w="22225" cap="rnd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111125" marR="0" lvl="1" algn="just" defTabSz="914400" rtl="0" eaLnBrk="1" fontAlgn="base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5000"/>
              <a:defRPr/>
            </a:pP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</a:rPr>
              <a:t>SURF descriptor</a:t>
            </a:r>
          </a:p>
          <a:p>
            <a:pPr marR="0" lvl="1" indent="-266700" algn="just" defTabSz="914400" rtl="0" eaLnBrk="1" fontAlgn="base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defRPr/>
            </a:pP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</a:rPr>
              <a:t>x, y</a:t>
            </a:r>
          </a:p>
          <a:p>
            <a:pPr marR="0" lvl="1" indent="-266700" algn="just" defTabSz="914400" rtl="0" eaLnBrk="1" fontAlgn="base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defRPr/>
            </a:pP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</a:rPr>
              <a:t>scale</a:t>
            </a:r>
          </a:p>
          <a:p>
            <a:pPr marR="0" lvl="1" indent="-266700" algn="just" defTabSz="914400" rtl="0" eaLnBrk="1" fontAlgn="base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defRPr/>
            </a:pP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</a:rPr>
              <a:t>dominant orientation</a:t>
            </a:r>
          </a:p>
          <a:p>
            <a:pPr marR="0" lvl="1" indent="-266700" algn="just" defTabSz="914400" rtl="0" eaLnBrk="1" fontAlgn="base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5000"/>
              <a:buFont typeface="Wingdings" pitchFamily="2" charset="2"/>
              <a:buChar char="Ø"/>
              <a:defRPr/>
            </a:pP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</a:rPr>
              <a:t>4x4x4=64 dimension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rot="16200000" flipH="1">
            <a:off x="6107917" y="2750339"/>
            <a:ext cx="857256" cy="35719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#4: Aero plane detection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D5226-F905-4032-A370-F720C65223DE}" type="slidenum">
              <a:rPr lang="en-US" smtClean="0"/>
              <a:pPr/>
              <a:t>25</a:t>
            </a:fld>
            <a:endParaRPr lang="en-US" b="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93724" y="1835062"/>
            <a:ext cx="156944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>
                <a:solidFill>
                  <a:schemeClr val="accent2"/>
                </a:solidFill>
                <a:latin typeface="+mj-lt"/>
                <a:cs typeface="+mn-cs"/>
              </a:rPr>
              <a:t>Corner map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506790" y="1863422"/>
            <a:ext cx="1687514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>
                <a:solidFill>
                  <a:schemeClr val="accent2"/>
                </a:solidFill>
                <a:latin typeface="+mj-lt"/>
                <a:cs typeface="+mn-cs"/>
              </a:rPr>
              <a:t>Edge map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28582" y="3675414"/>
            <a:ext cx="2071702" cy="4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ts val="2800"/>
              </a:lnSpc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2000" i="1" kern="0" dirty="0" smtClean="0">
                <a:solidFill>
                  <a:srgbClr val="000000"/>
                </a:solidFill>
                <a:latin typeface="+mj-lt"/>
                <a:cs typeface="+mn-cs"/>
              </a:rPr>
              <a:t>SURF points</a:t>
            </a:r>
            <a:endParaRPr lang="vi-VN" sz="2100" i="1" kern="0" dirty="0">
              <a:solidFill>
                <a:srgbClr val="000000"/>
              </a:solidFill>
              <a:latin typeface="+mj-lt"/>
              <a:cs typeface="+mn-cs"/>
            </a:endParaRPr>
          </a:p>
        </p:txBody>
      </p:sp>
      <p:pic>
        <p:nvPicPr>
          <p:cNvPr id="23" name="Picture 1" descr="E:\Master - Japan\Thesis - Japan\Second seminar\True and False image\aero plane\EAT_plane_2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1062952"/>
            <a:ext cx="2571768" cy="857256"/>
          </a:xfrm>
          <a:prstGeom prst="rect">
            <a:avLst/>
          </a:prstGeom>
          <a:noFill/>
        </p:spPr>
      </p:pic>
      <p:pic>
        <p:nvPicPr>
          <p:cNvPr id="24" name="Picture 2" descr="E:\Master - Japan\Thesis - Japan\Second seminar\True and False image\aero plane\CAT_PLANE_2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1062952"/>
            <a:ext cx="2571768" cy="857256"/>
          </a:xfrm>
          <a:prstGeom prst="rect">
            <a:avLst/>
          </a:prstGeom>
          <a:noFill/>
        </p:spPr>
      </p:pic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84" y="1062952"/>
            <a:ext cx="2714644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6357950" y="1876122"/>
            <a:ext cx="178595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 smtClean="0">
                <a:solidFill>
                  <a:schemeClr val="accent2"/>
                </a:solidFill>
                <a:latin typeface="+mj-lt"/>
                <a:cs typeface="+mn-cs"/>
              </a:rPr>
              <a:t>SURF feature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pic>
        <p:nvPicPr>
          <p:cNvPr id="259" name="Picture 19" descr="D:\Thesis\Tai lieu cho luan van\surf_plane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8662" y="13501758"/>
            <a:ext cx="4427537" cy="2071687"/>
          </a:xfrm>
          <a:prstGeom prst="rect">
            <a:avLst/>
          </a:prstGeom>
          <a:noFill/>
          <a:ln w="6350">
            <a:solidFill>
              <a:schemeClr val="tx2">
                <a:lumMod val="75000"/>
              </a:schemeClr>
            </a:solidFill>
          </a:ln>
        </p:spPr>
      </p:pic>
      <p:grpSp>
        <p:nvGrpSpPr>
          <p:cNvPr id="260" name="Group 259"/>
          <p:cNvGrpSpPr>
            <a:grpSpLocks/>
          </p:cNvGrpSpPr>
          <p:nvPr/>
        </p:nvGrpSpPr>
        <p:grpSpPr bwMode="auto">
          <a:xfrm>
            <a:off x="3202009" y="2263690"/>
            <a:ext cx="2285985" cy="1571636"/>
            <a:chOff x="7380599" y="947022"/>
            <a:chExt cx="1063999" cy="1298194"/>
          </a:xfrm>
        </p:grpSpPr>
        <p:grpSp>
          <p:nvGrpSpPr>
            <p:cNvPr id="261" name="Group 260"/>
            <p:cNvGrpSpPr>
              <a:grpSpLocks/>
            </p:cNvGrpSpPr>
            <p:nvPr/>
          </p:nvGrpSpPr>
          <p:grpSpPr bwMode="auto">
            <a:xfrm>
              <a:off x="7565955" y="1058770"/>
              <a:ext cx="109080" cy="458161"/>
              <a:chOff x="6835742" y="1291377"/>
              <a:chExt cx="254527" cy="763181"/>
            </a:xfrm>
          </p:grpSpPr>
          <p:cxnSp>
            <p:nvCxnSpPr>
              <p:cNvPr id="350" name="Straight Connector 349"/>
              <p:cNvCxnSpPr>
                <a:cxnSpLocks noChangeShapeType="1"/>
              </p:cNvCxnSpPr>
              <p:nvPr/>
            </p:nvCxnSpPr>
            <p:spPr bwMode="auto">
              <a:xfrm>
                <a:off x="6908547" y="1420214"/>
                <a:ext cx="110344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1" name="Straight Connector 350"/>
              <p:cNvCxnSpPr>
                <a:cxnSpLocks noChangeShapeType="1"/>
              </p:cNvCxnSpPr>
              <p:nvPr/>
            </p:nvCxnSpPr>
            <p:spPr bwMode="auto">
              <a:xfrm>
                <a:off x="6908547" y="1493580"/>
                <a:ext cx="109608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2" name="Straight Connector 351"/>
              <p:cNvCxnSpPr>
                <a:cxnSpLocks noChangeShapeType="1"/>
              </p:cNvCxnSpPr>
              <p:nvPr/>
            </p:nvCxnSpPr>
            <p:spPr bwMode="auto">
              <a:xfrm>
                <a:off x="6908547" y="1566051"/>
                <a:ext cx="110344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3" name="Straight Connector 352"/>
              <p:cNvCxnSpPr>
                <a:cxnSpLocks noChangeShapeType="1"/>
              </p:cNvCxnSpPr>
              <p:nvPr/>
            </p:nvCxnSpPr>
            <p:spPr bwMode="auto">
              <a:xfrm>
                <a:off x="6908547" y="1639417"/>
                <a:ext cx="110344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4" name="Straight Connector 353"/>
              <p:cNvCxnSpPr>
                <a:cxnSpLocks noChangeShapeType="1"/>
              </p:cNvCxnSpPr>
              <p:nvPr/>
            </p:nvCxnSpPr>
            <p:spPr bwMode="auto">
              <a:xfrm>
                <a:off x="6908547" y="1712782"/>
                <a:ext cx="110344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5" name="Straight Connector 354"/>
              <p:cNvCxnSpPr>
                <a:cxnSpLocks noChangeShapeType="1"/>
              </p:cNvCxnSpPr>
              <p:nvPr/>
            </p:nvCxnSpPr>
            <p:spPr bwMode="auto">
              <a:xfrm>
                <a:off x="6908547" y="1784358"/>
                <a:ext cx="110344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6" name="Straight Connector 355"/>
              <p:cNvCxnSpPr>
                <a:cxnSpLocks noChangeShapeType="1"/>
              </p:cNvCxnSpPr>
              <p:nvPr/>
            </p:nvCxnSpPr>
            <p:spPr bwMode="auto">
              <a:xfrm>
                <a:off x="6908547" y="1856829"/>
                <a:ext cx="109608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7" name="Straight Connector 356"/>
              <p:cNvCxnSpPr>
                <a:cxnSpLocks noChangeShapeType="1"/>
              </p:cNvCxnSpPr>
              <p:nvPr/>
            </p:nvCxnSpPr>
            <p:spPr bwMode="auto">
              <a:xfrm>
                <a:off x="6908547" y="1930194"/>
                <a:ext cx="110344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8" name="Straight Connector 357"/>
              <p:cNvCxnSpPr>
                <a:cxnSpLocks noChangeShapeType="1"/>
              </p:cNvCxnSpPr>
              <p:nvPr/>
            </p:nvCxnSpPr>
            <p:spPr bwMode="auto">
              <a:xfrm>
                <a:off x="6908547" y="2002666"/>
                <a:ext cx="110344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359" name="Double Bracket 358"/>
              <p:cNvSpPr>
                <a:spLocks noChangeArrowheads="1"/>
              </p:cNvSpPr>
              <p:nvPr/>
            </p:nvSpPr>
            <p:spPr bwMode="auto">
              <a:xfrm>
                <a:off x="6835742" y="1291377"/>
                <a:ext cx="254527" cy="763181"/>
              </a:xfrm>
              <a:prstGeom prst="bracketPair">
                <a:avLst>
                  <a:gd name="adj" fmla="val 16667"/>
                </a:avLst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62" name="Group 261"/>
            <p:cNvGrpSpPr>
              <a:grpSpLocks/>
            </p:cNvGrpSpPr>
            <p:nvPr/>
          </p:nvGrpSpPr>
          <p:grpSpPr bwMode="auto">
            <a:xfrm>
              <a:off x="7715422" y="1191418"/>
              <a:ext cx="109081" cy="458169"/>
              <a:chOff x="6829418" y="1329838"/>
              <a:chExt cx="254549" cy="763180"/>
            </a:xfrm>
          </p:grpSpPr>
          <p:cxnSp>
            <p:nvCxnSpPr>
              <p:cNvPr id="340" name="Straight Connector 339"/>
              <p:cNvCxnSpPr>
                <a:cxnSpLocks noChangeShapeType="1"/>
              </p:cNvCxnSpPr>
              <p:nvPr/>
            </p:nvCxnSpPr>
            <p:spPr bwMode="auto">
              <a:xfrm>
                <a:off x="6908843" y="1420203"/>
                <a:ext cx="109618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1" name="Straight Connector 340"/>
              <p:cNvCxnSpPr>
                <a:cxnSpLocks noChangeShapeType="1"/>
              </p:cNvCxnSpPr>
              <p:nvPr/>
            </p:nvCxnSpPr>
            <p:spPr bwMode="auto">
              <a:xfrm>
                <a:off x="6908108" y="1493568"/>
                <a:ext cx="110353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2" name="Straight Connector 341"/>
              <p:cNvCxnSpPr>
                <a:cxnSpLocks noChangeShapeType="1"/>
              </p:cNvCxnSpPr>
              <p:nvPr/>
            </p:nvCxnSpPr>
            <p:spPr bwMode="auto">
              <a:xfrm>
                <a:off x="6908843" y="1566934"/>
                <a:ext cx="109618" cy="895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3" name="Straight Connector 342"/>
              <p:cNvCxnSpPr>
                <a:cxnSpLocks noChangeShapeType="1"/>
              </p:cNvCxnSpPr>
              <p:nvPr/>
            </p:nvCxnSpPr>
            <p:spPr bwMode="auto">
              <a:xfrm>
                <a:off x="6908843" y="1639405"/>
                <a:ext cx="109618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4" name="Straight Connector 343"/>
              <p:cNvCxnSpPr>
                <a:cxnSpLocks noChangeShapeType="1"/>
              </p:cNvCxnSpPr>
              <p:nvPr/>
            </p:nvCxnSpPr>
            <p:spPr bwMode="auto">
              <a:xfrm>
                <a:off x="6908843" y="1712770"/>
                <a:ext cx="109618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5" name="Straight Connector 344"/>
              <p:cNvCxnSpPr>
                <a:cxnSpLocks noChangeShapeType="1"/>
              </p:cNvCxnSpPr>
              <p:nvPr/>
            </p:nvCxnSpPr>
            <p:spPr bwMode="auto">
              <a:xfrm>
                <a:off x="6908843" y="1784346"/>
                <a:ext cx="109618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6" name="Straight Connector 345"/>
              <p:cNvCxnSpPr>
                <a:cxnSpLocks noChangeShapeType="1"/>
              </p:cNvCxnSpPr>
              <p:nvPr/>
            </p:nvCxnSpPr>
            <p:spPr bwMode="auto">
              <a:xfrm>
                <a:off x="6908108" y="1856817"/>
                <a:ext cx="110353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7" name="Straight Connector 346"/>
              <p:cNvCxnSpPr>
                <a:cxnSpLocks noChangeShapeType="1"/>
              </p:cNvCxnSpPr>
              <p:nvPr/>
            </p:nvCxnSpPr>
            <p:spPr bwMode="auto">
              <a:xfrm>
                <a:off x="6908843" y="1930182"/>
                <a:ext cx="109618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8" name="Straight Connector 347"/>
              <p:cNvCxnSpPr>
                <a:cxnSpLocks noChangeShapeType="1"/>
              </p:cNvCxnSpPr>
              <p:nvPr/>
            </p:nvCxnSpPr>
            <p:spPr bwMode="auto">
              <a:xfrm>
                <a:off x="6908843" y="2003548"/>
                <a:ext cx="109618" cy="895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349" name="Double Bracket 348"/>
              <p:cNvSpPr>
                <a:spLocks noChangeArrowheads="1"/>
              </p:cNvSpPr>
              <p:nvPr/>
            </p:nvSpPr>
            <p:spPr bwMode="auto">
              <a:xfrm>
                <a:off x="6829418" y="1329838"/>
                <a:ext cx="254549" cy="763180"/>
              </a:xfrm>
              <a:prstGeom prst="bracketPair">
                <a:avLst>
                  <a:gd name="adj" fmla="val 16667"/>
                </a:avLst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63" name="Group 262"/>
            <p:cNvGrpSpPr>
              <a:grpSpLocks/>
            </p:cNvGrpSpPr>
            <p:nvPr/>
          </p:nvGrpSpPr>
          <p:grpSpPr bwMode="auto">
            <a:xfrm>
              <a:off x="7928175" y="983533"/>
              <a:ext cx="109080" cy="458421"/>
              <a:chOff x="6829160" y="1347758"/>
              <a:chExt cx="254535" cy="763181"/>
            </a:xfrm>
          </p:grpSpPr>
          <p:cxnSp>
            <p:nvCxnSpPr>
              <p:cNvPr id="330" name="Straight Connector 329"/>
              <p:cNvCxnSpPr>
                <a:cxnSpLocks noChangeShapeType="1"/>
              </p:cNvCxnSpPr>
              <p:nvPr/>
            </p:nvCxnSpPr>
            <p:spPr bwMode="auto">
              <a:xfrm>
                <a:off x="6908602" y="1421124"/>
                <a:ext cx="110347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1" name="Straight Connector 330"/>
              <p:cNvCxnSpPr>
                <a:cxnSpLocks noChangeShapeType="1"/>
              </p:cNvCxnSpPr>
              <p:nvPr/>
            </p:nvCxnSpPr>
            <p:spPr bwMode="auto">
              <a:xfrm>
                <a:off x="6908602" y="1493594"/>
                <a:ext cx="109611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2" name="Straight Connector 331"/>
              <p:cNvCxnSpPr>
                <a:cxnSpLocks noChangeShapeType="1"/>
              </p:cNvCxnSpPr>
              <p:nvPr/>
            </p:nvCxnSpPr>
            <p:spPr bwMode="auto">
              <a:xfrm>
                <a:off x="6908602" y="1566960"/>
                <a:ext cx="11034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3" name="Straight Connector 332"/>
              <p:cNvCxnSpPr>
                <a:cxnSpLocks noChangeShapeType="1"/>
              </p:cNvCxnSpPr>
              <p:nvPr/>
            </p:nvCxnSpPr>
            <p:spPr bwMode="auto">
              <a:xfrm>
                <a:off x="6908602" y="1640326"/>
                <a:ext cx="110347" cy="895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4" name="Straight Connector 333"/>
              <p:cNvCxnSpPr>
                <a:cxnSpLocks noChangeShapeType="1"/>
              </p:cNvCxnSpPr>
              <p:nvPr/>
            </p:nvCxnSpPr>
            <p:spPr bwMode="auto">
              <a:xfrm>
                <a:off x="6908602" y="1712797"/>
                <a:ext cx="11034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5" name="Straight Connector 334"/>
              <p:cNvCxnSpPr>
                <a:cxnSpLocks noChangeShapeType="1"/>
              </p:cNvCxnSpPr>
              <p:nvPr/>
            </p:nvCxnSpPr>
            <p:spPr bwMode="auto">
              <a:xfrm>
                <a:off x="6908602" y="1784373"/>
                <a:ext cx="11034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6" name="Straight Connector 335"/>
              <p:cNvCxnSpPr>
                <a:cxnSpLocks noChangeShapeType="1"/>
              </p:cNvCxnSpPr>
              <p:nvPr/>
            </p:nvCxnSpPr>
            <p:spPr bwMode="auto">
              <a:xfrm>
                <a:off x="6908602" y="1857739"/>
                <a:ext cx="109611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7" name="Straight Connector 336"/>
              <p:cNvCxnSpPr>
                <a:cxnSpLocks noChangeShapeType="1"/>
              </p:cNvCxnSpPr>
              <p:nvPr/>
            </p:nvCxnSpPr>
            <p:spPr bwMode="auto">
              <a:xfrm>
                <a:off x="6908602" y="1930209"/>
                <a:ext cx="11034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8" name="Straight Connector 337"/>
              <p:cNvCxnSpPr>
                <a:cxnSpLocks noChangeShapeType="1"/>
              </p:cNvCxnSpPr>
              <p:nvPr/>
            </p:nvCxnSpPr>
            <p:spPr bwMode="auto">
              <a:xfrm>
                <a:off x="6908602" y="2003575"/>
                <a:ext cx="11034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339" name="Double Bracket 338"/>
              <p:cNvSpPr>
                <a:spLocks noChangeArrowheads="1"/>
              </p:cNvSpPr>
              <p:nvPr/>
            </p:nvSpPr>
            <p:spPr bwMode="auto">
              <a:xfrm>
                <a:off x="6829160" y="1347758"/>
                <a:ext cx="254535" cy="763181"/>
              </a:xfrm>
              <a:prstGeom prst="bracketPair">
                <a:avLst>
                  <a:gd name="adj" fmla="val 16667"/>
                </a:avLst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64" name="Group 263"/>
            <p:cNvGrpSpPr>
              <a:grpSpLocks/>
            </p:cNvGrpSpPr>
            <p:nvPr/>
          </p:nvGrpSpPr>
          <p:grpSpPr bwMode="auto">
            <a:xfrm>
              <a:off x="8116737" y="1557067"/>
              <a:ext cx="108765" cy="458167"/>
              <a:chOff x="6842831" y="1330724"/>
              <a:chExt cx="253788" cy="763182"/>
            </a:xfrm>
          </p:grpSpPr>
          <p:cxnSp>
            <p:nvCxnSpPr>
              <p:cNvPr id="320" name="Straight Connector 319"/>
              <p:cNvCxnSpPr>
                <a:cxnSpLocks noChangeShapeType="1"/>
              </p:cNvCxnSpPr>
              <p:nvPr/>
            </p:nvCxnSpPr>
            <p:spPr bwMode="auto">
              <a:xfrm>
                <a:off x="6909020" y="1421089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1" name="Straight Connector 320"/>
              <p:cNvCxnSpPr>
                <a:cxnSpLocks noChangeShapeType="1"/>
              </p:cNvCxnSpPr>
              <p:nvPr/>
            </p:nvCxnSpPr>
            <p:spPr bwMode="auto">
              <a:xfrm>
                <a:off x="6909020" y="1493560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2" name="Straight Connector 321"/>
              <p:cNvCxnSpPr>
                <a:cxnSpLocks noChangeShapeType="1"/>
              </p:cNvCxnSpPr>
              <p:nvPr/>
            </p:nvCxnSpPr>
            <p:spPr bwMode="auto">
              <a:xfrm>
                <a:off x="6909020" y="1566925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3" name="Straight Connector 322"/>
              <p:cNvCxnSpPr>
                <a:cxnSpLocks noChangeShapeType="1"/>
              </p:cNvCxnSpPr>
              <p:nvPr/>
            </p:nvCxnSpPr>
            <p:spPr bwMode="auto">
              <a:xfrm>
                <a:off x="6909020" y="1640291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4" name="Straight Connector 323"/>
              <p:cNvCxnSpPr>
                <a:cxnSpLocks noChangeShapeType="1"/>
              </p:cNvCxnSpPr>
              <p:nvPr/>
            </p:nvCxnSpPr>
            <p:spPr bwMode="auto">
              <a:xfrm>
                <a:off x="6909020" y="1712762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5" name="Straight Connector 324"/>
              <p:cNvCxnSpPr>
                <a:cxnSpLocks noChangeShapeType="1"/>
              </p:cNvCxnSpPr>
              <p:nvPr/>
            </p:nvCxnSpPr>
            <p:spPr bwMode="auto">
              <a:xfrm>
                <a:off x="6909020" y="1784339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6" name="Straight Connector 325"/>
              <p:cNvCxnSpPr>
                <a:cxnSpLocks noChangeShapeType="1"/>
              </p:cNvCxnSpPr>
              <p:nvPr/>
            </p:nvCxnSpPr>
            <p:spPr bwMode="auto">
              <a:xfrm>
                <a:off x="6909020" y="1857704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7" name="Straight Connector 326"/>
              <p:cNvCxnSpPr>
                <a:cxnSpLocks noChangeShapeType="1"/>
              </p:cNvCxnSpPr>
              <p:nvPr/>
            </p:nvCxnSpPr>
            <p:spPr bwMode="auto">
              <a:xfrm>
                <a:off x="6909020" y="1930175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8" name="Straight Connector 327"/>
              <p:cNvCxnSpPr>
                <a:cxnSpLocks noChangeShapeType="1"/>
              </p:cNvCxnSpPr>
              <p:nvPr/>
            </p:nvCxnSpPr>
            <p:spPr bwMode="auto">
              <a:xfrm>
                <a:off x="6909020" y="2003540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329" name="Double Bracket 328"/>
              <p:cNvSpPr>
                <a:spLocks noChangeArrowheads="1"/>
              </p:cNvSpPr>
              <p:nvPr/>
            </p:nvSpPr>
            <p:spPr bwMode="auto">
              <a:xfrm>
                <a:off x="6842831" y="1330724"/>
                <a:ext cx="253788" cy="763182"/>
              </a:xfrm>
              <a:prstGeom prst="bracketPair">
                <a:avLst>
                  <a:gd name="adj" fmla="val 16667"/>
                </a:avLst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65" name="Group 264"/>
            <p:cNvGrpSpPr>
              <a:grpSpLocks/>
            </p:cNvGrpSpPr>
            <p:nvPr/>
          </p:nvGrpSpPr>
          <p:grpSpPr bwMode="auto">
            <a:xfrm>
              <a:off x="8293246" y="1093069"/>
              <a:ext cx="109080" cy="458422"/>
              <a:chOff x="6828999" y="1347754"/>
              <a:chExt cx="254534" cy="763182"/>
            </a:xfrm>
          </p:grpSpPr>
          <p:cxnSp>
            <p:nvCxnSpPr>
              <p:cNvPr id="310" name="Straight Connector 309"/>
              <p:cNvCxnSpPr>
                <a:cxnSpLocks noChangeShapeType="1"/>
              </p:cNvCxnSpPr>
              <p:nvPr/>
            </p:nvCxnSpPr>
            <p:spPr bwMode="auto">
              <a:xfrm>
                <a:off x="6908424" y="1421120"/>
                <a:ext cx="110346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1" name="Straight Connector 310"/>
              <p:cNvCxnSpPr>
                <a:cxnSpLocks noChangeShapeType="1"/>
              </p:cNvCxnSpPr>
              <p:nvPr/>
            </p:nvCxnSpPr>
            <p:spPr bwMode="auto">
              <a:xfrm>
                <a:off x="6908424" y="1493590"/>
                <a:ext cx="109610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2" name="Straight Connector 311"/>
              <p:cNvCxnSpPr>
                <a:cxnSpLocks noChangeShapeType="1"/>
              </p:cNvCxnSpPr>
              <p:nvPr/>
            </p:nvCxnSpPr>
            <p:spPr bwMode="auto">
              <a:xfrm>
                <a:off x="6908424" y="1566956"/>
                <a:ext cx="110346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3" name="Straight Connector 312"/>
              <p:cNvCxnSpPr>
                <a:cxnSpLocks noChangeShapeType="1"/>
              </p:cNvCxnSpPr>
              <p:nvPr/>
            </p:nvCxnSpPr>
            <p:spPr bwMode="auto">
              <a:xfrm>
                <a:off x="6908424" y="1639427"/>
                <a:ext cx="110346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4" name="Straight Connector 313"/>
              <p:cNvCxnSpPr>
                <a:cxnSpLocks noChangeShapeType="1"/>
              </p:cNvCxnSpPr>
              <p:nvPr/>
            </p:nvCxnSpPr>
            <p:spPr bwMode="auto">
              <a:xfrm>
                <a:off x="6908424" y="1712793"/>
                <a:ext cx="110346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5" name="Straight Connector 314"/>
              <p:cNvCxnSpPr>
                <a:cxnSpLocks noChangeShapeType="1"/>
              </p:cNvCxnSpPr>
              <p:nvPr/>
            </p:nvCxnSpPr>
            <p:spPr bwMode="auto">
              <a:xfrm>
                <a:off x="6908424" y="1784370"/>
                <a:ext cx="110346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6" name="Straight Connector 315"/>
              <p:cNvCxnSpPr>
                <a:cxnSpLocks noChangeShapeType="1"/>
              </p:cNvCxnSpPr>
              <p:nvPr/>
            </p:nvCxnSpPr>
            <p:spPr bwMode="auto">
              <a:xfrm>
                <a:off x="6908424" y="1857735"/>
                <a:ext cx="109610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7" name="Straight Connector 316"/>
              <p:cNvCxnSpPr>
                <a:cxnSpLocks noChangeShapeType="1"/>
              </p:cNvCxnSpPr>
              <p:nvPr/>
            </p:nvCxnSpPr>
            <p:spPr bwMode="auto">
              <a:xfrm>
                <a:off x="6908424" y="1930206"/>
                <a:ext cx="110346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8" name="Straight Connector 317"/>
              <p:cNvCxnSpPr>
                <a:cxnSpLocks noChangeShapeType="1"/>
              </p:cNvCxnSpPr>
              <p:nvPr/>
            </p:nvCxnSpPr>
            <p:spPr bwMode="auto">
              <a:xfrm>
                <a:off x="6908424" y="2003572"/>
                <a:ext cx="110346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319" name="Double Bracket 318"/>
              <p:cNvSpPr>
                <a:spLocks noChangeArrowheads="1"/>
              </p:cNvSpPr>
              <p:nvPr/>
            </p:nvSpPr>
            <p:spPr bwMode="auto">
              <a:xfrm>
                <a:off x="6828999" y="1347754"/>
                <a:ext cx="254534" cy="763182"/>
              </a:xfrm>
              <a:prstGeom prst="bracketPair">
                <a:avLst>
                  <a:gd name="adj" fmla="val 16667"/>
                </a:avLst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66" name="Group 265"/>
            <p:cNvGrpSpPr>
              <a:grpSpLocks/>
            </p:cNvGrpSpPr>
            <p:nvPr/>
          </p:nvGrpSpPr>
          <p:grpSpPr bwMode="auto">
            <a:xfrm>
              <a:off x="7489975" y="1640747"/>
              <a:ext cx="109080" cy="458422"/>
              <a:chOff x="6828790" y="1347720"/>
              <a:chExt cx="254525" cy="763181"/>
            </a:xfrm>
          </p:grpSpPr>
          <p:cxnSp>
            <p:nvCxnSpPr>
              <p:cNvPr id="300" name="Straight Connector 299"/>
              <p:cNvCxnSpPr>
                <a:cxnSpLocks noChangeShapeType="1"/>
              </p:cNvCxnSpPr>
              <p:nvPr/>
            </p:nvCxnSpPr>
            <p:spPr bwMode="auto">
              <a:xfrm>
                <a:off x="6908948" y="1421085"/>
                <a:ext cx="109607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1" name="Straight Connector 300"/>
              <p:cNvCxnSpPr>
                <a:cxnSpLocks noChangeShapeType="1"/>
              </p:cNvCxnSpPr>
              <p:nvPr/>
            </p:nvCxnSpPr>
            <p:spPr bwMode="auto">
              <a:xfrm>
                <a:off x="6908212" y="1493556"/>
                <a:ext cx="110343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2" name="Straight Connector 301"/>
              <p:cNvCxnSpPr>
                <a:cxnSpLocks noChangeShapeType="1"/>
              </p:cNvCxnSpPr>
              <p:nvPr/>
            </p:nvCxnSpPr>
            <p:spPr bwMode="auto">
              <a:xfrm>
                <a:off x="6908948" y="1566922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3" name="Straight Connector 302"/>
              <p:cNvCxnSpPr>
                <a:cxnSpLocks noChangeShapeType="1"/>
              </p:cNvCxnSpPr>
              <p:nvPr/>
            </p:nvCxnSpPr>
            <p:spPr bwMode="auto">
              <a:xfrm>
                <a:off x="6908948" y="1640287"/>
                <a:ext cx="109607" cy="895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" name="Straight Connector 303"/>
              <p:cNvCxnSpPr>
                <a:cxnSpLocks noChangeShapeType="1"/>
              </p:cNvCxnSpPr>
              <p:nvPr/>
            </p:nvCxnSpPr>
            <p:spPr bwMode="auto">
              <a:xfrm>
                <a:off x="6908948" y="1712759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5" name="Straight Connector 304"/>
              <p:cNvCxnSpPr>
                <a:cxnSpLocks noChangeShapeType="1"/>
              </p:cNvCxnSpPr>
              <p:nvPr/>
            </p:nvCxnSpPr>
            <p:spPr bwMode="auto">
              <a:xfrm>
                <a:off x="6908948" y="1784335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6" name="Straight Connector 305"/>
              <p:cNvCxnSpPr>
                <a:cxnSpLocks noChangeShapeType="1"/>
              </p:cNvCxnSpPr>
              <p:nvPr/>
            </p:nvCxnSpPr>
            <p:spPr bwMode="auto">
              <a:xfrm>
                <a:off x="6908212" y="1857700"/>
                <a:ext cx="110343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7" name="Straight Connector 306"/>
              <p:cNvCxnSpPr>
                <a:cxnSpLocks noChangeShapeType="1"/>
              </p:cNvCxnSpPr>
              <p:nvPr/>
            </p:nvCxnSpPr>
            <p:spPr bwMode="auto">
              <a:xfrm>
                <a:off x="6908948" y="1930171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8" name="Straight Connector 307"/>
              <p:cNvCxnSpPr>
                <a:cxnSpLocks noChangeShapeType="1"/>
              </p:cNvCxnSpPr>
              <p:nvPr/>
            </p:nvCxnSpPr>
            <p:spPr bwMode="auto">
              <a:xfrm>
                <a:off x="6908948" y="2003537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309" name="Double Bracket 308"/>
              <p:cNvSpPr>
                <a:spLocks noChangeArrowheads="1"/>
              </p:cNvSpPr>
              <p:nvPr/>
            </p:nvSpPr>
            <p:spPr bwMode="auto">
              <a:xfrm>
                <a:off x="6828790" y="1347720"/>
                <a:ext cx="254525" cy="763181"/>
              </a:xfrm>
              <a:prstGeom prst="bracketPair">
                <a:avLst>
                  <a:gd name="adj" fmla="val 16667"/>
                </a:avLst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67" name="Group 266"/>
            <p:cNvGrpSpPr>
              <a:grpSpLocks/>
            </p:cNvGrpSpPr>
            <p:nvPr/>
          </p:nvGrpSpPr>
          <p:grpSpPr bwMode="auto">
            <a:xfrm>
              <a:off x="7821659" y="1697744"/>
              <a:ext cx="109081" cy="458166"/>
              <a:chOff x="6836041" y="1321764"/>
              <a:chExt cx="254531" cy="763183"/>
            </a:xfrm>
          </p:grpSpPr>
          <p:cxnSp>
            <p:nvCxnSpPr>
              <p:cNvPr id="290" name="Straight Connector 289"/>
              <p:cNvCxnSpPr>
                <a:cxnSpLocks noChangeShapeType="1"/>
              </p:cNvCxnSpPr>
              <p:nvPr/>
            </p:nvCxnSpPr>
            <p:spPr bwMode="auto">
              <a:xfrm>
                <a:off x="6908854" y="1421075"/>
                <a:ext cx="109610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1" name="Straight Connector 290"/>
              <p:cNvCxnSpPr>
                <a:cxnSpLocks noChangeShapeType="1"/>
              </p:cNvCxnSpPr>
              <p:nvPr/>
            </p:nvCxnSpPr>
            <p:spPr bwMode="auto">
              <a:xfrm>
                <a:off x="6908854" y="1494441"/>
                <a:ext cx="109610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2" name="Straight Connector 291"/>
              <p:cNvCxnSpPr>
                <a:cxnSpLocks noChangeShapeType="1"/>
              </p:cNvCxnSpPr>
              <p:nvPr/>
            </p:nvCxnSpPr>
            <p:spPr bwMode="auto">
              <a:xfrm>
                <a:off x="6908854" y="1566912"/>
                <a:ext cx="109610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3" name="Straight Connector 292"/>
              <p:cNvCxnSpPr>
                <a:cxnSpLocks noChangeShapeType="1"/>
              </p:cNvCxnSpPr>
              <p:nvPr/>
            </p:nvCxnSpPr>
            <p:spPr bwMode="auto">
              <a:xfrm>
                <a:off x="6908854" y="1640277"/>
                <a:ext cx="109610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4" name="Straight Connector 293"/>
              <p:cNvCxnSpPr>
                <a:cxnSpLocks noChangeShapeType="1"/>
              </p:cNvCxnSpPr>
              <p:nvPr/>
            </p:nvCxnSpPr>
            <p:spPr bwMode="auto">
              <a:xfrm>
                <a:off x="6908854" y="1712749"/>
                <a:ext cx="109610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5" name="Straight Connector 294"/>
              <p:cNvCxnSpPr>
                <a:cxnSpLocks noChangeShapeType="1"/>
              </p:cNvCxnSpPr>
              <p:nvPr/>
            </p:nvCxnSpPr>
            <p:spPr bwMode="auto">
              <a:xfrm>
                <a:off x="6908854" y="1784325"/>
                <a:ext cx="109610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6" name="Straight Connector 295"/>
              <p:cNvCxnSpPr>
                <a:cxnSpLocks noChangeShapeType="1"/>
              </p:cNvCxnSpPr>
              <p:nvPr/>
            </p:nvCxnSpPr>
            <p:spPr bwMode="auto">
              <a:xfrm>
                <a:off x="6908854" y="1857691"/>
                <a:ext cx="109610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7" name="Straight Connector 296"/>
              <p:cNvCxnSpPr>
                <a:cxnSpLocks noChangeShapeType="1"/>
              </p:cNvCxnSpPr>
              <p:nvPr/>
            </p:nvCxnSpPr>
            <p:spPr bwMode="auto">
              <a:xfrm>
                <a:off x="6908854" y="1931056"/>
                <a:ext cx="109610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Straight Connector 297"/>
              <p:cNvCxnSpPr>
                <a:cxnSpLocks noChangeShapeType="1"/>
              </p:cNvCxnSpPr>
              <p:nvPr/>
            </p:nvCxnSpPr>
            <p:spPr bwMode="auto">
              <a:xfrm>
                <a:off x="6908854" y="2003527"/>
                <a:ext cx="109610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299" name="Double Bracket 298"/>
              <p:cNvSpPr>
                <a:spLocks noChangeArrowheads="1"/>
              </p:cNvSpPr>
              <p:nvPr/>
            </p:nvSpPr>
            <p:spPr bwMode="auto">
              <a:xfrm>
                <a:off x="6836041" y="1321764"/>
                <a:ext cx="254531" cy="763183"/>
              </a:xfrm>
              <a:prstGeom prst="bracketPair">
                <a:avLst>
                  <a:gd name="adj" fmla="val 16667"/>
                </a:avLst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68" name="Group 267"/>
            <p:cNvGrpSpPr>
              <a:grpSpLocks/>
            </p:cNvGrpSpPr>
            <p:nvPr/>
          </p:nvGrpSpPr>
          <p:grpSpPr bwMode="auto">
            <a:xfrm>
              <a:off x="8335518" y="1786794"/>
              <a:ext cx="109080" cy="458422"/>
              <a:chOff x="6842404" y="1347711"/>
              <a:chExt cx="254533" cy="763181"/>
            </a:xfrm>
          </p:grpSpPr>
          <p:cxnSp>
            <p:nvCxnSpPr>
              <p:cNvPr id="280" name="Straight Connector 279"/>
              <p:cNvCxnSpPr>
                <a:cxnSpLocks noChangeShapeType="1"/>
              </p:cNvCxnSpPr>
              <p:nvPr/>
            </p:nvCxnSpPr>
            <p:spPr bwMode="auto">
              <a:xfrm>
                <a:off x="6908577" y="1421076"/>
                <a:ext cx="109611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1" name="Straight Connector 280"/>
              <p:cNvCxnSpPr>
                <a:cxnSpLocks noChangeShapeType="1"/>
              </p:cNvCxnSpPr>
              <p:nvPr/>
            </p:nvCxnSpPr>
            <p:spPr bwMode="auto">
              <a:xfrm>
                <a:off x="6908577" y="1493547"/>
                <a:ext cx="109611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2" name="Straight Connector 281"/>
              <p:cNvCxnSpPr>
                <a:cxnSpLocks noChangeShapeType="1"/>
              </p:cNvCxnSpPr>
              <p:nvPr/>
            </p:nvCxnSpPr>
            <p:spPr bwMode="auto">
              <a:xfrm>
                <a:off x="6908577" y="1566913"/>
                <a:ext cx="109611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3" name="Straight Connector 282"/>
              <p:cNvCxnSpPr>
                <a:cxnSpLocks noChangeShapeType="1"/>
              </p:cNvCxnSpPr>
              <p:nvPr/>
            </p:nvCxnSpPr>
            <p:spPr bwMode="auto">
              <a:xfrm>
                <a:off x="6908577" y="1640278"/>
                <a:ext cx="109611" cy="895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4" name="Straight Connector 283"/>
              <p:cNvCxnSpPr>
                <a:cxnSpLocks noChangeShapeType="1"/>
              </p:cNvCxnSpPr>
              <p:nvPr/>
            </p:nvCxnSpPr>
            <p:spPr bwMode="auto">
              <a:xfrm>
                <a:off x="6908577" y="1712750"/>
                <a:ext cx="109611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5" name="Straight Connector 284"/>
              <p:cNvCxnSpPr>
                <a:cxnSpLocks noChangeShapeType="1"/>
              </p:cNvCxnSpPr>
              <p:nvPr/>
            </p:nvCxnSpPr>
            <p:spPr bwMode="auto">
              <a:xfrm>
                <a:off x="6908577" y="1784326"/>
                <a:ext cx="109611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6" name="Straight Connector 285"/>
              <p:cNvCxnSpPr>
                <a:cxnSpLocks noChangeShapeType="1"/>
              </p:cNvCxnSpPr>
              <p:nvPr/>
            </p:nvCxnSpPr>
            <p:spPr bwMode="auto">
              <a:xfrm>
                <a:off x="6908577" y="1857691"/>
                <a:ext cx="109611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7" name="Straight Connector 286"/>
              <p:cNvCxnSpPr>
                <a:cxnSpLocks noChangeShapeType="1"/>
              </p:cNvCxnSpPr>
              <p:nvPr/>
            </p:nvCxnSpPr>
            <p:spPr bwMode="auto">
              <a:xfrm>
                <a:off x="6908577" y="1930162"/>
                <a:ext cx="109611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8" name="Straight Connector 287"/>
              <p:cNvCxnSpPr>
                <a:cxnSpLocks noChangeShapeType="1"/>
              </p:cNvCxnSpPr>
              <p:nvPr/>
            </p:nvCxnSpPr>
            <p:spPr bwMode="auto">
              <a:xfrm>
                <a:off x="6908577" y="2003528"/>
                <a:ext cx="109611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289" name="Double Bracket 288"/>
              <p:cNvSpPr>
                <a:spLocks noChangeArrowheads="1"/>
              </p:cNvSpPr>
              <p:nvPr/>
            </p:nvSpPr>
            <p:spPr bwMode="auto">
              <a:xfrm>
                <a:off x="6842404" y="1347711"/>
                <a:ext cx="254533" cy="763181"/>
              </a:xfrm>
              <a:prstGeom prst="bracketPair">
                <a:avLst>
                  <a:gd name="adj" fmla="val 16667"/>
                </a:avLst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69" name="Group 268"/>
            <p:cNvGrpSpPr>
              <a:grpSpLocks/>
            </p:cNvGrpSpPr>
            <p:nvPr/>
          </p:nvGrpSpPr>
          <p:grpSpPr bwMode="auto">
            <a:xfrm>
              <a:off x="7380599" y="947022"/>
              <a:ext cx="110342" cy="471318"/>
              <a:chOff x="6829073" y="1347755"/>
              <a:chExt cx="257466" cy="784653"/>
            </a:xfrm>
          </p:grpSpPr>
          <p:cxnSp>
            <p:nvCxnSpPr>
              <p:cNvPr id="270" name="Straight Connector 269"/>
              <p:cNvCxnSpPr>
                <a:cxnSpLocks noChangeShapeType="1"/>
              </p:cNvCxnSpPr>
              <p:nvPr/>
            </p:nvCxnSpPr>
            <p:spPr bwMode="auto">
              <a:xfrm>
                <a:off x="6908522" y="1421121"/>
                <a:ext cx="110342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1" name="Straight Connector 270"/>
              <p:cNvCxnSpPr>
                <a:cxnSpLocks noChangeShapeType="1"/>
              </p:cNvCxnSpPr>
              <p:nvPr/>
            </p:nvCxnSpPr>
            <p:spPr bwMode="auto">
              <a:xfrm>
                <a:off x="6908522" y="1493591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2" name="Straight Connector 271"/>
              <p:cNvCxnSpPr>
                <a:cxnSpLocks noChangeShapeType="1"/>
              </p:cNvCxnSpPr>
              <p:nvPr/>
            </p:nvCxnSpPr>
            <p:spPr bwMode="auto">
              <a:xfrm>
                <a:off x="6908522" y="1566957"/>
                <a:ext cx="110342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3" name="Straight Connector 272"/>
              <p:cNvCxnSpPr>
                <a:cxnSpLocks noChangeShapeType="1"/>
              </p:cNvCxnSpPr>
              <p:nvPr/>
            </p:nvCxnSpPr>
            <p:spPr bwMode="auto">
              <a:xfrm>
                <a:off x="6908522" y="1639428"/>
                <a:ext cx="110342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4" name="Straight Connector 273"/>
              <p:cNvCxnSpPr>
                <a:cxnSpLocks noChangeShapeType="1"/>
              </p:cNvCxnSpPr>
              <p:nvPr/>
            </p:nvCxnSpPr>
            <p:spPr bwMode="auto">
              <a:xfrm>
                <a:off x="6908522" y="1712793"/>
                <a:ext cx="110342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5" name="Straight Connector 274"/>
              <p:cNvCxnSpPr>
                <a:cxnSpLocks noChangeShapeType="1"/>
              </p:cNvCxnSpPr>
              <p:nvPr/>
            </p:nvCxnSpPr>
            <p:spPr bwMode="auto">
              <a:xfrm>
                <a:off x="6908522" y="1784369"/>
                <a:ext cx="110342" cy="894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6" name="Straight Connector 275"/>
              <p:cNvCxnSpPr>
                <a:cxnSpLocks noChangeShapeType="1"/>
              </p:cNvCxnSpPr>
              <p:nvPr/>
            </p:nvCxnSpPr>
            <p:spPr bwMode="auto">
              <a:xfrm>
                <a:off x="6908522" y="1856840"/>
                <a:ext cx="109607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7" name="Straight Connector 276"/>
              <p:cNvCxnSpPr>
                <a:cxnSpLocks noChangeShapeType="1"/>
              </p:cNvCxnSpPr>
              <p:nvPr/>
            </p:nvCxnSpPr>
            <p:spPr bwMode="auto">
              <a:xfrm>
                <a:off x="6908522" y="1930205"/>
                <a:ext cx="110342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8" name="Straight Connector 277"/>
              <p:cNvCxnSpPr>
                <a:cxnSpLocks noChangeShapeType="1"/>
              </p:cNvCxnSpPr>
              <p:nvPr/>
            </p:nvCxnSpPr>
            <p:spPr bwMode="auto">
              <a:xfrm>
                <a:off x="6908522" y="2002677"/>
                <a:ext cx="110342" cy="1789"/>
              </a:xfrm>
              <a:prstGeom prst="line">
                <a:avLst/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279" name="Double Bracket 278"/>
              <p:cNvSpPr>
                <a:spLocks noChangeArrowheads="1"/>
              </p:cNvSpPr>
              <p:nvPr/>
            </p:nvSpPr>
            <p:spPr bwMode="auto">
              <a:xfrm>
                <a:off x="6829073" y="1347755"/>
                <a:ext cx="257466" cy="784653"/>
              </a:xfrm>
              <a:prstGeom prst="bracketPair">
                <a:avLst>
                  <a:gd name="adj" fmla="val 16667"/>
                </a:avLst>
              </a:prstGeom>
              <a:noFill/>
              <a:ln w="254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</p:grpSp>
      <p:pic>
        <p:nvPicPr>
          <p:cNvPr id="360" name="Picture 359" descr="D:\Thesis\Tai lieu cho luan van\surf_plane.bmp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282" y="2558822"/>
            <a:ext cx="2298700" cy="1024086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</p:pic>
      <p:grpSp>
        <p:nvGrpSpPr>
          <p:cNvPr id="361" name="Group 360"/>
          <p:cNvGrpSpPr>
            <a:grpSpLocks/>
          </p:cNvGrpSpPr>
          <p:nvPr/>
        </p:nvGrpSpPr>
        <p:grpSpPr bwMode="auto">
          <a:xfrm>
            <a:off x="6316674" y="2363700"/>
            <a:ext cx="2688433" cy="1577190"/>
            <a:chOff x="2571749" y="9862064"/>
            <a:chExt cx="1524001" cy="876797"/>
          </a:xfrm>
        </p:grpSpPr>
        <p:cxnSp>
          <p:nvCxnSpPr>
            <p:cNvPr id="362" name="Straight Connector 361"/>
            <p:cNvCxnSpPr>
              <a:cxnSpLocks noChangeShapeType="1"/>
            </p:cNvCxnSpPr>
            <p:nvPr/>
          </p:nvCxnSpPr>
          <p:spPr bwMode="auto">
            <a:xfrm>
              <a:off x="2572756" y="10733702"/>
              <a:ext cx="1522994" cy="972"/>
            </a:xfrm>
            <a:prstGeom prst="line">
              <a:avLst/>
            </a:prstGeom>
            <a:solidFill>
              <a:srgbClr val="990033"/>
            </a:solidFill>
            <a:ln w="25400" cap="sq" algn="ctr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63" name="Straight Connector 362"/>
            <p:cNvCxnSpPr>
              <a:cxnSpLocks noChangeShapeType="1"/>
            </p:cNvCxnSpPr>
            <p:nvPr/>
          </p:nvCxnSpPr>
          <p:spPr bwMode="auto">
            <a:xfrm rot="5400000" flipH="1" flipV="1">
              <a:off x="2134609" y="10299204"/>
              <a:ext cx="876797" cy="2518"/>
            </a:xfrm>
            <a:prstGeom prst="line">
              <a:avLst/>
            </a:prstGeom>
            <a:solidFill>
              <a:srgbClr val="990033"/>
            </a:solidFill>
            <a:ln w="25400" cap="sq" algn="ctr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</p:cxnSp>
        <p:sp>
          <p:nvSpPr>
            <p:cNvPr id="364" name="Rectangle 363"/>
            <p:cNvSpPr>
              <a:spLocks noChangeArrowheads="1"/>
            </p:cNvSpPr>
            <p:nvPr/>
          </p:nvSpPr>
          <p:spPr bwMode="auto">
            <a:xfrm>
              <a:off x="2677981" y="10222683"/>
              <a:ext cx="87100" cy="503733"/>
            </a:xfrm>
            <a:prstGeom prst="rect">
              <a:avLst/>
            </a:prstGeom>
            <a:solidFill>
              <a:srgbClr val="990033"/>
            </a:solidFill>
            <a:ln w="12700" cap="sq" algn="ctr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>
              <a:spAutoFit/>
            </a:bodyPr>
            <a:lstStyle>
              <a:defPPr>
                <a:defRPr lang="en-US"/>
              </a:defPPr>
              <a:lvl1pPr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1pPr>
              <a:lvl2pPr marL="2082800" indent="-1649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2pPr>
              <a:lvl3pPr marL="4167188" indent="-3300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3pPr>
              <a:lvl4pPr marL="6257925" indent="-4951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4pPr>
              <a:lvl5pPr marL="8342313" indent="-6602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9pPr>
            </a:lstStyle>
            <a:p>
              <a:pPr defTabSz="2083951">
                <a:defRPr/>
              </a:pPr>
              <a:endParaRPr kumimoji="0" lang="de-DE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365" name="Rectangle 364"/>
            <p:cNvSpPr>
              <a:spLocks noChangeArrowheads="1"/>
            </p:cNvSpPr>
            <p:nvPr/>
          </p:nvSpPr>
          <p:spPr bwMode="auto">
            <a:xfrm>
              <a:off x="2887928" y="10474307"/>
              <a:ext cx="87100" cy="251624"/>
            </a:xfrm>
            <a:prstGeom prst="rect">
              <a:avLst/>
            </a:prstGeom>
            <a:solidFill>
              <a:srgbClr val="990033"/>
            </a:solidFill>
            <a:ln w="12700" cap="sq" algn="ctr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>
              <a:defPPr>
                <a:defRPr lang="en-US"/>
              </a:defPPr>
              <a:lvl1pPr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1pPr>
              <a:lvl2pPr marL="2082800" indent="-1649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2pPr>
              <a:lvl3pPr marL="4167188" indent="-3300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3pPr>
              <a:lvl4pPr marL="6257925" indent="-4951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4pPr>
              <a:lvl5pPr marL="8342313" indent="-6602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9pPr>
            </a:lstStyle>
            <a:p>
              <a:pPr defTabSz="2083951">
                <a:defRPr/>
              </a:pPr>
              <a:endParaRPr kumimoji="0" lang="de-DE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366" name="Rectangle 365"/>
            <p:cNvSpPr>
              <a:spLocks noChangeArrowheads="1"/>
            </p:cNvSpPr>
            <p:nvPr/>
          </p:nvSpPr>
          <p:spPr bwMode="auto">
            <a:xfrm>
              <a:off x="3108447" y="10053638"/>
              <a:ext cx="86597" cy="671806"/>
            </a:xfrm>
            <a:prstGeom prst="rect">
              <a:avLst/>
            </a:prstGeom>
            <a:solidFill>
              <a:srgbClr val="990033"/>
            </a:solidFill>
            <a:ln w="12700" cap="sq" algn="ctr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>
              <a:spAutoFit/>
            </a:bodyPr>
            <a:lstStyle>
              <a:defPPr>
                <a:defRPr lang="en-US"/>
              </a:defPPr>
              <a:lvl1pPr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1pPr>
              <a:lvl2pPr marL="2082800" indent="-1649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2pPr>
              <a:lvl3pPr marL="4167188" indent="-3300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3pPr>
              <a:lvl4pPr marL="6257925" indent="-4951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4pPr>
              <a:lvl5pPr marL="8342313" indent="-6602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9pPr>
            </a:lstStyle>
            <a:p>
              <a:pPr defTabSz="2083951">
                <a:defRPr/>
              </a:pPr>
              <a:endParaRPr kumimoji="0" lang="de-DE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367" name="Rectangle 366"/>
            <p:cNvSpPr>
              <a:spLocks noChangeArrowheads="1"/>
            </p:cNvSpPr>
            <p:nvPr/>
          </p:nvSpPr>
          <p:spPr bwMode="auto">
            <a:xfrm>
              <a:off x="3338533" y="10276602"/>
              <a:ext cx="86597" cy="447871"/>
            </a:xfrm>
            <a:prstGeom prst="rect">
              <a:avLst/>
            </a:prstGeom>
            <a:solidFill>
              <a:srgbClr val="990033"/>
            </a:solidFill>
            <a:ln w="12700" cap="sq" algn="ctr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>
              <a:spAutoFit/>
            </a:bodyPr>
            <a:lstStyle>
              <a:defPPr>
                <a:defRPr lang="en-US"/>
              </a:defPPr>
              <a:lvl1pPr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1pPr>
              <a:lvl2pPr marL="2082800" indent="-1649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2pPr>
              <a:lvl3pPr marL="4167188" indent="-3300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3pPr>
              <a:lvl4pPr marL="6257925" indent="-4951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4pPr>
              <a:lvl5pPr marL="8342313" indent="-6602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9pPr>
            </a:lstStyle>
            <a:p>
              <a:pPr defTabSz="2083951">
                <a:defRPr/>
              </a:pPr>
              <a:endParaRPr kumimoji="0" lang="de-DE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368" name="Rectangle 367"/>
            <p:cNvSpPr>
              <a:spLocks noChangeArrowheads="1"/>
            </p:cNvSpPr>
            <p:nvPr/>
          </p:nvSpPr>
          <p:spPr bwMode="auto">
            <a:xfrm>
              <a:off x="3577177" y="9915197"/>
              <a:ext cx="87100" cy="811705"/>
            </a:xfrm>
            <a:prstGeom prst="rect">
              <a:avLst/>
            </a:prstGeom>
            <a:solidFill>
              <a:srgbClr val="990033"/>
            </a:solidFill>
            <a:ln w="12700" cap="sq" algn="ctr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>
              <a:defPPr>
                <a:defRPr lang="en-US"/>
              </a:defPPr>
              <a:lvl1pPr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1pPr>
              <a:lvl2pPr marL="2082800" indent="-1649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2pPr>
              <a:lvl3pPr marL="4167188" indent="-3300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3pPr>
              <a:lvl4pPr marL="6257925" indent="-4951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4pPr>
              <a:lvl5pPr marL="8342313" indent="-6602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9pPr>
            </a:lstStyle>
            <a:p>
              <a:pPr defTabSz="2083951">
                <a:defRPr/>
              </a:pPr>
              <a:endParaRPr kumimoji="0" lang="de-DE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369" name="Rectangle 368"/>
            <p:cNvSpPr>
              <a:spLocks noChangeArrowheads="1"/>
            </p:cNvSpPr>
            <p:nvPr/>
          </p:nvSpPr>
          <p:spPr bwMode="auto">
            <a:xfrm>
              <a:off x="3817331" y="10166820"/>
              <a:ext cx="86597" cy="559596"/>
            </a:xfrm>
            <a:prstGeom prst="rect">
              <a:avLst/>
            </a:prstGeom>
            <a:solidFill>
              <a:srgbClr val="990033"/>
            </a:solidFill>
            <a:ln w="12700" cap="sq" algn="ctr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>
              <a:defPPr>
                <a:defRPr lang="en-US"/>
              </a:defPPr>
              <a:lvl1pPr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1pPr>
              <a:lvl2pPr marL="2082800" indent="-1649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2pPr>
              <a:lvl3pPr marL="4167188" indent="-3300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3pPr>
              <a:lvl4pPr marL="6257925" indent="-4951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4pPr>
              <a:lvl5pPr marL="8342313" indent="-6602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9pPr>
            </a:lstStyle>
            <a:p>
              <a:pPr defTabSz="2083951">
                <a:defRPr/>
              </a:pPr>
              <a:endParaRPr kumimoji="0" lang="de-DE">
                <a:latin typeface="Arial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370" name="Line 17"/>
          <p:cNvSpPr>
            <a:spLocks noChangeShapeType="1"/>
          </p:cNvSpPr>
          <p:nvPr/>
        </p:nvSpPr>
        <p:spPr bwMode="auto">
          <a:xfrm>
            <a:off x="5643570" y="3123974"/>
            <a:ext cx="504000" cy="0"/>
          </a:xfrm>
          <a:prstGeom prst="line">
            <a:avLst/>
          </a:prstGeom>
          <a:noFill/>
          <a:ln w="44450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371" name="Line 17"/>
          <p:cNvSpPr>
            <a:spLocks noChangeShapeType="1"/>
          </p:cNvSpPr>
          <p:nvPr/>
        </p:nvSpPr>
        <p:spPr bwMode="auto">
          <a:xfrm>
            <a:off x="2643174" y="3123974"/>
            <a:ext cx="504000" cy="0"/>
          </a:xfrm>
          <a:prstGeom prst="line">
            <a:avLst/>
          </a:prstGeom>
          <a:noFill/>
          <a:ln w="44450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372" name="Content Placeholder 2"/>
          <p:cNvSpPr txBox="1">
            <a:spLocks/>
          </p:cNvSpPr>
          <p:nvPr/>
        </p:nvSpPr>
        <p:spPr bwMode="auto">
          <a:xfrm>
            <a:off x="3357554" y="3752427"/>
            <a:ext cx="2071702" cy="4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ts val="2800"/>
              </a:lnSpc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2000" i="1" kern="0" dirty="0" smtClean="0">
                <a:solidFill>
                  <a:srgbClr val="000000"/>
                </a:solidFill>
                <a:latin typeface="+mj-lt"/>
                <a:cs typeface="+mn-cs"/>
              </a:rPr>
              <a:t>SURF descriptors</a:t>
            </a:r>
            <a:endParaRPr lang="vi-VN" sz="2100" i="1" kern="0" dirty="0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373" name="Content Placeholder 2"/>
          <p:cNvSpPr txBox="1">
            <a:spLocks/>
          </p:cNvSpPr>
          <p:nvPr/>
        </p:nvSpPr>
        <p:spPr bwMode="auto">
          <a:xfrm>
            <a:off x="6370650" y="4017888"/>
            <a:ext cx="2428892" cy="499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lnSpc>
                <a:spcPts val="2800"/>
              </a:lnSpc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2000" i="1" kern="0" dirty="0" smtClean="0">
                <a:solidFill>
                  <a:srgbClr val="000000"/>
                </a:solidFill>
                <a:latin typeface="+mj-lt"/>
                <a:cs typeface="+mn-cs"/>
              </a:rPr>
              <a:t>Quantize to k bins</a:t>
            </a:r>
            <a:endParaRPr lang="vi-VN" sz="2100" i="1" kern="0" dirty="0">
              <a:solidFill>
                <a:srgbClr val="000000"/>
              </a:solidFill>
              <a:latin typeface="+mj-lt"/>
              <a:cs typeface="+mn-cs"/>
            </a:endParaRPr>
          </a:p>
        </p:txBody>
      </p:sp>
      <p:grpSp>
        <p:nvGrpSpPr>
          <p:cNvPr id="374" name="Group 373"/>
          <p:cNvGrpSpPr>
            <a:grpSpLocks/>
          </p:cNvGrpSpPr>
          <p:nvPr/>
        </p:nvGrpSpPr>
        <p:grpSpPr bwMode="auto">
          <a:xfrm>
            <a:off x="5589835" y="4911736"/>
            <a:ext cx="1625371" cy="1184284"/>
            <a:chOff x="7639076" y="1876551"/>
            <a:chExt cx="1217004" cy="1773110"/>
          </a:xfrm>
          <a:solidFill>
            <a:srgbClr val="990033"/>
          </a:solidFill>
        </p:grpSpPr>
        <p:grpSp>
          <p:nvGrpSpPr>
            <p:cNvPr id="375" name="Group 374"/>
            <p:cNvGrpSpPr>
              <a:grpSpLocks/>
            </p:cNvGrpSpPr>
            <p:nvPr/>
          </p:nvGrpSpPr>
          <p:grpSpPr bwMode="auto">
            <a:xfrm>
              <a:off x="7639663" y="1876551"/>
              <a:ext cx="1055182" cy="1767277"/>
              <a:chOff x="7639663" y="1876551"/>
              <a:chExt cx="1055182" cy="1767277"/>
            </a:xfrm>
            <a:grpFill/>
          </p:grpSpPr>
          <p:cxnSp>
            <p:nvCxnSpPr>
              <p:cNvPr id="377" name="Straight Connector 37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6758064" y="2758150"/>
                <a:ext cx="1764785" cy="1587"/>
              </a:xfrm>
              <a:prstGeom prst="line">
                <a:avLst/>
              </a:prstGeom>
              <a:grpFill/>
              <a:ln w="1905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</p:cxnSp>
          <p:sp>
            <p:nvSpPr>
              <p:cNvPr id="378" name="Rectangle 377"/>
              <p:cNvSpPr>
                <a:spLocks noChangeArrowheads="1"/>
              </p:cNvSpPr>
              <p:nvPr/>
            </p:nvSpPr>
            <p:spPr bwMode="auto">
              <a:xfrm>
                <a:off x="7742269" y="2888020"/>
                <a:ext cx="80866" cy="755808"/>
              </a:xfrm>
              <a:prstGeom prst="rect">
                <a:avLst/>
              </a:prstGeom>
              <a:grpFill/>
              <a:ln w="127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379" name="Rectangle 378"/>
              <p:cNvSpPr>
                <a:spLocks noChangeArrowheads="1"/>
              </p:cNvSpPr>
              <p:nvPr/>
            </p:nvSpPr>
            <p:spPr bwMode="auto">
              <a:xfrm>
                <a:off x="7919219" y="2124210"/>
                <a:ext cx="80866" cy="1511617"/>
              </a:xfrm>
              <a:prstGeom prst="rect">
                <a:avLst/>
              </a:prstGeom>
              <a:grpFill/>
              <a:ln w="127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380" name="Rectangle 379"/>
              <p:cNvSpPr>
                <a:spLocks noChangeArrowheads="1"/>
              </p:cNvSpPr>
              <p:nvPr/>
            </p:nvSpPr>
            <p:spPr bwMode="auto">
              <a:xfrm>
                <a:off x="8088019" y="3000475"/>
                <a:ext cx="80866" cy="629841"/>
              </a:xfrm>
              <a:prstGeom prst="rect">
                <a:avLst/>
              </a:prstGeom>
              <a:grpFill/>
              <a:ln w="127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wrap="none"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381" name="Rectangle 380"/>
              <p:cNvSpPr>
                <a:spLocks noChangeArrowheads="1"/>
              </p:cNvSpPr>
              <p:nvPr/>
            </p:nvSpPr>
            <p:spPr bwMode="auto">
              <a:xfrm>
                <a:off x="8414281" y="2239345"/>
                <a:ext cx="80866" cy="1385648"/>
              </a:xfrm>
              <a:prstGeom prst="rect">
                <a:avLst/>
              </a:prstGeom>
              <a:grpFill/>
              <a:ln w="127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382" name="Rectangle 381"/>
              <p:cNvSpPr>
                <a:spLocks noChangeArrowheads="1"/>
              </p:cNvSpPr>
              <p:nvPr/>
            </p:nvSpPr>
            <p:spPr bwMode="auto">
              <a:xfrm>
                <a:off x="8613979" y="3259712"/>
                <a:ext cx="80866" cy="377904"/>
              </a:xfrm>
              <a:prstGeom prst="rect">
                <a:avLst/>
              </a:prstGeom>
              <a:grpFill/>
              <a:ln w="12700" cap="sq" algn="ctr">
                <a:solidFill>
                  <a:schemeClr val="tx2">
                    <a:lumMod val="50000"/>
                  </a:schemeClr>
                </a:solidFill>
                <a:round/>
                <a:headEnd type="none" w="sm" len="sm"/>
                <a:tailEnd type="none" w="sm" len="sm"/>
              </a:ln>
            </p:spPr>
            <p:txBody>
              <a:bodyPr lIns="90000" tIns="46800" rIns="90000" bIns="46800">
                <a:spAutoFit/>
              </a:bodyPr>
              <a:lstStyle>
                <a:defPPr>
                  <a:defRPr lang="en-US"/>
                </a:defPPr>
                <a:lvl1pPr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1pPr>
                <a:lvl2pPr marL="2082800" indent="-1649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2pPr>
                <a:lvl3pPr marL="4167188" indent="-3300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3pPr>
                <a:lvl4pPr marL="6257925" indent="-4951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4pPr>
                <a:lvl5pPr marL="8342313" indent="-6602413" algn="l" defTabSz="2082800" rtl="0" fontAlgn="base">
                  <a:spcBef>
                    <a:spcPct val="0"/>
                  </a:spcBef>
                  <a:spcAft>
                    <a:spcPct val="0"/>
                  </a:spcAft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8100" kern="1200"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+mn-cs"/>
                  </a:defRPr>
                </a:lvl9pPr>
              </a:lstStyle>
              <a:p>
                <a:pPr defTabSz="2083951">
                  <a:defRPr/>
                </a:pPr>
                <a:endParaRPr kumimoji="0" lang="de-DE"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>
              <a:off x="7639076" y="3648073"/>
              <a:ext cx="1217004" cy="1588"/>
            </a:xfrm>
            <a:prstGeom prst="line">
              <a:avLst/>
            </a:prstGeom>
            <a:grpFill/>
            <a:ln w="19050" cap="sq" algn="ctr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</p:cxnSp>
      </p:grpSp>
      <p:grpSp>
        <p:nvGrpSpPr>
          <p:cNvPr id="392" name="Group 391"/>
          <p:cNvGrpSpPr/>
          <p:nvPr/>
        </p:nvGrpSpPr>
        <p:grpSpPr>
          <a:xfrm>
            <a:off x="7358082" y="4899036"/>
            <a:ext cx="1674926" cy="1175421"/>
            <a:chOff x="6286512" y="5298151"/>
            <a:chExt cx="1836795" cy="1205583"/>
          </a:xfrm>
        </p:grpSpPr>
        <p:grpSp>
          <p:nvGrpSpPr>
            <p:cNvPr id="383" name="Group 382"/>
            <p:cNvGrpSpPr>
              <a:grpSpLocks/>
            </p:cNvGrpSpPr>
            <p:nvPr/>
          </p:nvGrpSpPr>
          <p:grpSpPr bwMode="auto">
            <a:xfrm>
              <a:off x="6286512" y="5298151"/>
              <a:ext cx="1836795" cy="1205583"/>
              <a:chOff x="7638568" y="1877500"/>
              <a:chExt cx="1176553" cy="1772161"/>
            </a:xfrm>
            <a:solidFill>
              <a:srgbClr val="990033"/>
            </a:solidFill>
          </p:grpSpPr>
          <p:grpSp>
            <p:nvGrpSpPr>
              <p:cNvPr id="384" name="Group 383"/>
              <p:cNvGrpSpPr>
                <a:grpSpLocks/>
              </p:cNvGrpSpPr>
              <p:nvPr/>
            </p:nvGrpSpPr>
            <p:grpSpPr bwMode="auto">
              <a:xfrm>
                <a:off x="7638568" y="1877500"/>
                <a:ext cx="1024273" cy="1768768"/>
                <a:chOff x="7638568" y="1877500"/>
                <a:chExt cx="1024273" cy="1768768"/>
              </a:xfrm>
              <a:grpFill/>
            </p:grpSpPr>
            <p:cxnSp>
              <p:nvCxnSpPr>
                <p:cNvPr id="386" name="Straight Connector 385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6756970" y="2759098"/>
                  <a:ext cx="1764784" cy="1588"/>
                </a:xfrm>
                <a:prstGeom prst="line">
                  <a:avLst/>
                </a:prstGeom>
                <a:grpFill/>
                <a:ln w="19050" cap="sq" algn="ctr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87" name="Rectangle 386"/>
                <p:cNvSpPr>
                  <a:spLocks noChangeArrowheads="1"/>
                </p:cNvSpPr>
                <p:nvPr/>
              </p:nvSpPr>
              <p:spPr bwMode="auto">
                <a:xfrm>
                  <a:off x="8259841" y="2541253"/>
                  <a:ext cx="75865" cy="1082653"/>
                </a:xfrm>
                <a:prstGeom prst="rect">
                  <a:avLst/>
                </a:prstGeom>
                <a:grpFill/>
                <a:ln w="12700" cap="sq" algn="ctr">
                  <a:solidFill>
                    <a:schemeClr val="tx2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lIns="90000" tIns="46800" rIns="90000" bIns="46800">
                  <a:spAutoFit/>
                </a:bodyPr>
                <a:lstStyle>
                  <a:defPPr>
                    <a:defRPr lang="en-US"/>
                  </a:defPPr>
                  <a:lvl1pPr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2082800" indent="-1649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4167188" indent="-3300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6257925" indent="-4951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8342313" indent="-6602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defTabSz="2083951">
                    <a:defRPr/>
                  </a:pPr>
                  <a:endParaRPr kumimoji="0" lang="de-DE"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88" name="Rectangle 387"/>
                <p:cNvSpPr>
                  <a:spLocks noChangeArrowheads="1"/>
                </p:cNvSpPr>
                <p:nvPr/>
              </p:nvSpPr>
              <p:spPr bwMode="auto">
                <a:xfrm>
                  <a:off x="7741672" y="2397906"/>
                  <a:ext cx="75865" cy="1248360"/>
                </a:xfrm>
                <a:prstGeom prst="rect">
                  <a:avLst/>
                </a:prstGeom>
                <a:grpFill/>
                <a:ln w="12700" cap="sq" algn="ctr">
                  <a:solidFill>
                    <a:schemeClr val="tx2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lIns="90000" tIns="46800" rIns="90000" bIns="46800">
                  <a:spAutoFit/>
                </a:bodyPr>
                <a:lstStyle>
                  <a:defPPr>
                    <a:defRPr lang="en-US"/>
                  </a:defPPr>
                  <a:lvl1pPr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2082800" indent="-1649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4167188" indent="-3300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6257925" indent="-4951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8342313" indent="-6602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defTabSz="2083951">
                    <a:defRPr/>
                  </a:pPr>
                  <a:endParaRPr kumimoji="0" lang="de-DE"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89" name="Rectangle 388"/>
                <p:cNvSpPr>
                  <a:spLocks noChangeArrowheads="1"/>
                </p:cNvSpPr>
                <p:nvPr/>
              </p:nvSpPr>
              <p:spPr bwMode="auto">
                <a:xfrm>
                  <a:off x="8586976" y="2323025"/>
                  <a:ext cx="75865" cy="1323243"/>
                </a:xfrm>
                <a:prstGeom prst="rect">
                  <a:avLst/>
                </a:prstGeom>
                <a:grpFill/>
                <a:ln w="12700" cap="sq" algn="ctr">
                  <a:solidFill>
                    <a:schemeClr val="tx2">
                      <a:lumMod val="50000"/>
                    </a:schemeClr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lIns="90000" tIns="46800" rIns="90000" bIns="46800">
                  <a:spAutoFit/>
                </a:bodyPr>
                <a:lstStyle>
                  <a:defPPr>
                    <a:defRPr lang="en-US"/>
                  </a:defPPr>
                  <a:lvl1pPr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1pPr>
                  <a:lvl2pPr marL="2082800" indent="-1649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2pPr>
                  <a:lvl3pPr marL="4167188" indent="-3300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3pPr>
                  <a:lvl4pPr marL="6257925" indent="-4951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4pPr>
                  <a:lvl5pPr marL="8342313" indent="-6602413" algn="l" defTabSz="2082800" rtl="0" fontAlgn="base">
                    <a:spcBef>
                      <a:spcPct val="0"/>
                    </a:spcBef>
                    <a:spcAft>
                      <a:spcPct val="0"/>
                    </a:spcAft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8100" kern="1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  <a:cs typeface="+mn-cs"/>
                    </a:defRPr>
                  </a:lvl9pPr>
                </a:lstStyle>
                <a:p>
                  <a:pPr defTabSz="2083951">
                    <a:defRPr/>
                  </a:pPr>
                  <a:endParaRPr kumimoji="0" lang="de-DE"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</p:grpSp>
          <p:cxnSp>
            <p:nvCxnSpPr>
              <p:cNvPr id="385" name="Straight Connector 384"/>
              <p:cNvCxnSpPr>
                <a:cxnSpLocks noChangeShapeType="1"/>
              </p:cNvCxnSpPr>
              <p:nvPr/>
            </p:nvCxnSpPr>
            <p:spPr bwMode="auto">
              <a:xfrm>
                <a:off x="7639077" y="3648073"/>
                <a:ext cx="1176044" cy="1588"/>
              </a:xfrm>
              <a:prstGeom prst="line">
                <a:avLst/>
              </a:prstGeom>
              <a:grpFill/>
              <a:ln w="1905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90" name="Rectangle 389"/>
            <p:cNvSpPr>
              <a:spLocks noChangeArrowheads="1"/>
            </p:cNvSpPr>
            <p:nvPr/>
          </p:nvSpPr>
          <p:spPr bwMode="auto">
            <a:xfrm>
              <a:off x="6715140" y="6240482"/>
              <a:ext cx="118437" cy="253004"/>
            </a:xfrm>
            <a:prstGeom prst="rect">
              <a:avLst/>
            </a:prstGeom>
            <a:solidFill>
              <a:srgbClr val="990033"/>
            </a:solidFill>
            <a:ln w="12700" cap="sq" algn="ctr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>
              <a:defPPr>
                <a:defRPr lang="en-US"/>
              </a:defPPr>
              <a:lvl1pPr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1pPr>
              <a:lvl2pPr marL="2082800" indent="-1649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2pPr>
              <a:lvl3pPr marL="4167188" indent="-3300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3pPr>
              <a:lvl4pPr marL="6257925" indent="-4951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4pPr>
              <a:lvl5pPr marL="8342313" indent="-6602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9pPr>
            </a:lstStyle>
            <a:p>
              <a:pPr defTabSz="2083951">
                <a:defRPr/>
              </a:pPr>
              <a:endParaRPr kumimoji="0" lang="de-DE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391" name="Rectangle 390"/>
            <p:cNvSpPr>
              <a:spLocks noChangeArrowheads="1"/>
            </p:cNvSpPr>
            <p:nvPr/>
          </p:nvSpPr>
          <p:spPr bwMode="auto">
            <a:xfrm>
              <a:off x="7521527" y="6240482"/>
              <a:ext cx="118437" cy="253004"/>
            </a:xfrm>
            <a:prstGeom prst="rect">
              <a:avLst/>
            </a:prstGeom>
            <a:solidFill>
              <a:srgbClr val="990033"/>
            </a:solidFill>
            <a:ln w="12700" cap="sq" algn="ctr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 lIns="90000" tIns="46800" rIns="90000" bIns="46800">
              <a:spAutoFit/>
            </a:bodyPr>
            <a:lstStyle>
              <a:defPPr>
                <a:defRPr lang="en-US"/>
              </a:defPPr>
              <a:lvl1pPr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1pPr>
              <a:lvl2pPr marL="2082800" indent="-1649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2pPr>
              <a:lvl3pPr marL="4167188" indent="-3300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3pPr>
              <a:lvl4pPr marL="6257925" indent="-4951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4pPr>
              <a:lvl5pPr marL="8342313" indent="-6602413" algn="l" defTabSz="2082800" rtl="0" fontAlgn="base">
                <a:spcBef>
                  <a:spcPct val="0"/>
                </a:spcBef>
                <a:spcAft>
                  <a:spcPct val="0"/>
                </a:spcAft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8100" kern="1200">
                  <a:solidFill>
                    <a:schemeClr val="tx1"/>
                  </a:solidFill>
                  <a:latin typeface="Arial" charset="0"/>
                  <a:ea typeface="ＭＳ Ｐゴシック" charset="-128"/>
                  <a:cs typeface="+mn-cs"/>
                </a:defRPr>
              </a:lvl9pPr>
            </a:lstStyle>
            <a:p>
              <a:pPr defTabSz="2083951">
                <a:defRPr/>
              </a:pPr>
              <a:endParaRPr kumimoji="0" lang="de-DE">
                <a:latin typeface="Arial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393" name="Content Placeholder 2"/>
          <p:cNvSpPr txBox="1">
            <a:spLocks/>
          </p:cNvSpPr>
          <p:nvPr/>
        </p:nvSpPr>
        <p:spPr bwMode="auto">
          <a:xfrm>
            <a:off x="5631107" y="6207364"/>
            <a:ext cx="156944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 smtClean="0">
                <a:solidFill>
                  <a:schemeClr val="accent2"/>
                </a:solidFill>
                <a:latin typeface="+mj-lt"/>
                <a:cs typeface="+mn-cs"/>
              </a:rPr>
              <a:t>Plane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sp>
        <p:nvSpPr>
          <p:cNvPr id="394" name="Content Placeholder 2"/>
          <p:cNvSpPr txBox="1">
            <a:spLocks/>
          </p:cNvSpPr>
          <p:nvPr/>
        </p:nvSpPr>
        <p:spPr bwMode="auto">
          <a:xfrm>
            <a:off x="7331100" y="6159524"/>
            <a:ext cx="1687514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1900" i="1" kern="0" dirty="0" smtClean="0">
                <a:solidFill>
                  <a:schemeClr val="accent2"/>
                </a:solidFill>
                <a:latin typeface="+mj-lt"/>
              </a:rPr>
              <a:t>Non-plane</a:t>
            </a:r>
            <a:endParaRPr lang="vi-VN" sz="1900" i="1" kern="0" dirty="0">
              <a:solidFill>
                <a:schemeClr val="accent2"/>
              </a:solidFill>
              <a:latin typeface="+mj-lt"/>
              <a:cs typeface="+mn-cs"/>
            </a:endParaRPr>
          </a:p>
        </p:txBody>
      </p:sp>
      <p:sp>
        <p:nvSpPr>
          <p:cNvPr id="396" name="Content Placeholder 2"/>
          <p:cNvSpPr>
            <a:spLocks noGrp="1"/>
          </p:cNvSpPr>
          <p:nvPr>
            <p:ph idx="1"/>
          </p:nvPr>
        </p:nvSpPr>
        <p:spPr>
          <a:xfrm>
            <a:off x="83372" y="4158248"/>
            <a:ext cx="5286412" cy="2628338"/>
          </a:xfrm>
          <a:solidFill>
            <a:schemeClr val="accent6">
              <a:lumMod val="60000"/>
              <a:lumOff val="40000"/>
              <a:alpha val="25000"/>
            </a:schemeClr>
          </a:solidFill>
          <a:ln w="22225" cap="rnd">
            <a:solidFill>
              <a:srgbClr val="009900"/>
            </a:solidFill>
          </a:ln>
        </p:spPr>
        <p:txBody>
          <a:bodyPr/>
          <a:lstStyle/>
          <a:p>
            <a:pPr marL="358775" indent="-358775" algn="just" eaLnBrk="1" hangingPunct="1">
              <a:lnSpc>
                <a:spcPts val="2200"/>
              </a:lnSpc>
              <a:spcBef>
                <a:spcPts val="0"/>
              </a:spcBef>
              <a:buNone/>
            </a:pPr>
            <a:r>
              <a:rPr lang="en-US" sz="2100" dirty="0" smtClean="0"/>
              <a:t>Naïve </a:t>
            </a:r>
            <a:r>
              <a:rPr lang="en-US" sz="2100" dirty="0" err="1" smtClean="0"/>
              <a:t>Bayes</a:t>
            </a:r>
            <a:endParaRPr lang="en-US" sz="2100" dirty="0" smtClean="0"/>
          </a:p>
          <a:p>
            <a:pPr marL="177800" lvl="1" indent="-177800" algn="just" eaLnBrk="1" hangingPunct="1">
              <a:lnSpc>
                <a:spcPts val="2200"/>
              </a:lnSpc>
              <a:spcBef>
                <a:spcPts val="0"/>
              </a:spcBef>
              <a:tabLst>
                <a:tab pos="177800" algn="l"/>
              </a:tabLst>
            </a:pPr>
            <a:r>
              <a:rPr lang="en-US" sz="2100" dirty="0" smtClean="0"/>
              <a:t>Calculate</a:t>
            </a:r>
          </a:p>
          <a:p>
            <a:pPr marL="177800" lvl="1" indent="-177800" algn="just" eaLnBrk="1" hangingPunct="1">
              <a:lnSpc>
                <a:spcPts val="2200"/>
              </a:lnSpc>
              <a:spcBef>
                <a:spcPts val="0"/>
              </a:spcBef>
              <a:tabLst>
                <a:tab pos="177800" algn="l"/>
              </a:tabLst>
            </a:pPr>
            <a:endParaRPr lang="en-US" sz="2000" dirty="0" smtClean="0"/>
          </a:p>
          <a:p>
            <a:pPr marL="177800" lvl="1" indent="-177800" algn="just" eaLnBrk="1" hangingPunct="1">
              <a:lnSpc>
                <a:spcPts val="2200"/>
              </a:lnSpc>
              <a:spcBef>
                <a:spcPts val="0"/>
              </a:spcBef>
              <a:spcAft>
                <a:spcPts val="300"/>
              </a:spcAft>
              <a:buNone/>
              <a:tabLst>
                <a:tab pos="177800" algn="l"/>
              </a:tabLst>
            </a:pPr>
            <a:endParaRPr lang="en-US" sz="1600" dirty="0" smtClean="0"/>
          </a:p>
          <a:p>
            <a:pPr marL="177800" lvl="1" indent="-177800" algn="just" eaLnBrk="1" hangingPunct="1">
              <a:lnSpc>
                <a:spcPts val="2200"/>
              </a:lnSpc>
              <a:spcBef>
                <a:spcPts val="0"/>
              </a:spcBef>
              <a:buNone/>
              <a:tabLst>
                <a:tab pos="177800" algn="l"/>
              </a:tabLst>
            </a:pPr>
            <a:r>
              <a:rPr lang="en-US" sz="2000" dirty="0" smtClean="0"/>
              <a:t>I: input image;	</a:t>
            </a:r>
            <a:r>
              <a:rPr lang="en-US" sz="2000" dirty="0" err="1" smtClean="0"/>
              <a:t>Cj</a:t>
            </a:r>
            <a:r>
              <a:rPr lang="en-US" sz="2000" dirty="0" smtClean="0"/>
              <a:t>: class (plane or non-plane) </a:t>
            </a:r>
          </a:p>
          <a:p>
            <a:pPr marL="177800" lvl="1" indent="-177800" algn="just" eaLnBrk="1" hangingPunct="1">
              <a:lnSpc>
                <a:spcPts val="2200"/>
              </a:lnSpc>
              <a:spcBef>
                <a:spcPts val="0"/>
              </a:spcBef>
              <a:buNone/>
              <a:tabLst>
                <a:tab pos="177800" algn="l"/>
              </a:tabLst>
            </a:pPr>
            <a:r>
              <a:rPr lang="en-US" sz="2000" dirty="0" err="1" smtClean="0"/>
              <a:t>v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: vocabulary (bin[t]); N</a:t>
            </a:r>
            <a:r>
              <a:rPr lang="en-US" sz="2000" baseline="30000" dirty="0" smtClean="0"/>
              <a:t>(</a:t>
            </a:r>
            <a:r>
              <a:rPr lang="en-US" sz="2000" baseline="30000" dirty="0" err="1" smtClean="0"/>
              <a:t>t,I</a:t>
            </a:r>
            <a:r>
              <a:rPr lang="en-US" sz="2000" baseline="30000" dirty="0" smtClean="0"/>
              <a:t>)</a:t>
            </a:r>
            <a:r>
              <a:rPr lang="en-US" sz="2000" dirty="0" smtClean="0"/>
              <a:t>: histogram of </a:t>
            </a:r>
            <a:r>
              <a:rPr lang="en-US" sz="2000" dirty="0" err="1" smtClean="0"/>
              <a:t>v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in I</a:t>
            </a:r>
          </a:p>
          <a:p>
            <a:pPr marL="177800" lvl="1" indent="-177800" algn="just" eaLnBrk="1" hangingPunct="1">
              <a:lnSpc>
                <a:spcPts val="2200"/>
              </a:lnSpc>
              <a:spcAft>
                <a:spcPts val="1200"/>
              </a:spcAft>
              <a:tabLst>
                <a:tab pos="177800" algn="l"/>
              </a:tabLst>
            </a:pPr>
            <a:r>
              <a:rPr lang="en-US" sz="2100" dirty="0" smtClean="0"/>
              <a:t>Choose the class : </a:t>
            </a:r>
            <a:r>
              <a:rPr lang="en-US" sz="2100" dirty="0" err="1" smtClean="0"/>
              <a:t>argmax</a:t>
            </a:r>
            <a:r>
              <a:rPr lang="en-US" sz="2100" dirty="0" smtClean="0"/>
              <a:t>{P(C</a:t>
            </a:r>
            <a:r>
              <a:rPr lang="en-US" sz="2100" baseline="-25000" dirty="0" smtClean="0"/>
              <a:t> j </a:t>
            </a:r>
            <a:r>
              <a:rPr lang="en-US" sz="2100" dirty="0" smtClean="0"/>
              <a:t>| I)}</a:t>
            </a:r>
            <a:r>
              <a:rPr lang="en-US" sz="2100" baseline="-25000" dirty="0" smtClean="0"/>
              <a:t> </a:t>
            </a:r>
            <a:endParaRPr lang="en-US" sz="2100" baseline="30000" dirty="0" smtClean="0"/>
          </a:p>
        </p:txBody>
      </p:sp>
      <p:graphicFrame>
        <p:nvGraphicFramePr>
          <p:cNvPr id="318469" name="Object 5"/>
          <p:cNvGraphicFramePr>
            <a:graphicFrameLocks noChangeAspect="1"/>
          </p:cNvGraphicFramePr>
          <p:nvPr/>
        </p:nvGraphicFramePr>
        <p:xfrm>
          <a:off x="214634" y="4717863"/>
          <a:ext cx="5091146" cy="950919"/>
        </p:xfrm>
        <a:graphic>
          <a:graphicData uri="http://schemas.openxmlformats.org/presentationml/2006/ole">
            <p:oleObj spid="_x0000_s318469" name="Equation" r:id="rId7" imgW="2692080" imgH="44424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2" grpId="0"/>
      <p:bldP spid="370" grpId="0" animBg="1"/>
      <p:bldP spid="371" grpId="0" animBg="1"/>
      <p:bldP spid="372" grpId="0"/>
      <p:bldP spid="373" grpId="0"/>
      <p:bldP spid="393" grpId="0"/>
      <p:bldP spid="394" grpId="0"/>
      <p:bldP spid="396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0468" y="177023"/>
            <a:ext cx="8429684" cy="863582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en-US" sz="3600" b="1" i="1" kern="0" dirty="0" smtClean="0">
                <a:solidFill>
                  <a:schemeClr val="accent2"/>
                </a:solidFill>
              </a:rPr>
              <a:t>Aero plane detection</a:t>
            </a:r>
            <a:endParaRPr lang="en-US" sz="3600" b="1" i="1" kern="0" dirty="0">
              <a:solidFill>
                <a:schemeClr val="accent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0034" y="1036659"/>
            <a:ext cx="835824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lang="en-US" sz="2800" kern="0" dirty="0">
                <a:solidFill>
                  <a:srgbClr val="010000"/>
                </a:solidFill>
              </a:rPr>
              <a:t>Training set: </a:t>
            </a:r>
            <a:r>
              <a:rPr lang="en-US" sz="2800" kern="0" dirty="0" smtClean="0">
                <a:solidFill>
                  <a:srgbClr val="010000"/>
                </a:solidFill>
              </a:rPr>
              <a:t>420 </a:t>
            </a:r>
            <a:r>
              <a:rPr lang="en-US" sz="2800" kern="0" dirty="0">
                <a:solidFill>
                  <a:srgbClr val="010000"/>
                </a:solidFill>
              </a:rPr>
              <a:t>images </a:t>
            </a:r>
            <a:r>
              <a:rPr lang="en-US" sz="2800" kern="0" dirty="0" smtClean="0">
                <a:solidFill>
                  <a:srgbClr val="010000"/>
                </a:solidFill>
              </a:rPr>
              <a:t>(150x50)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65125" lvl="0" indent="-365125">
              <a:lnSpc>
                <a:spcPts val="29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Test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set: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>
                <a:solidFill>
                  <a:srgbClr val="010000"/>
                </a:solidFill>
              </a:rPr>
              <a:t>Caltech </a:t>
            </a:r>
            <a:r>
              <a:rPr lang="en-US" kern="0" dirty="0" smtClean="0">
                <a:solidFill>
                  <a:srgbClr val="010000"/>
                </a:solidFill>
              </a:rPr>
              <a:t>aero plane: 677 (.</a:t>
            </a:r>
            <a:r>
              <a:rPr lang="en-US" kern="0" dirty="0" err="1" smtClean="0">
                <a:solidFill>
                  <a:srgbClr val="010000"/>
                </a:solidFill>
              </a:rPr>
              <a:t>png</a:t>
            </a:r>
            <a:r>
              <a:rPr lang="en-US" kern="0" dirty="0" smtClean="0">
                <a:solidFill>
                  <a:srgbClr val="010000"/>
                </a:solidFill>
              </a:rPr>
              <a:t>)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 smtClean="0">
                <a:solidFill>
                  <a:srgbClr val="010000"/>
                </a:solidFill>
              </a:rPr>
              <a:t>Caltech 09: 987 (.</a:t>
            </a:r>
            <a:r>
              <a:rPr lang="en-US" kern="0" dirty="0">
                <a:solidFill>
                  <a:srgbClr val="010000"/>
                </a:solidFill>
              </a:rPr>
              <a:t>jpg</a:t>
            </a:r>
            <a:r>
              <a:rPr lang="en-US" kern="0" dirty="0" smtClean="0">
                <a:solidFill>
                  <a:srgbClr val="010000"/>
                </a:solidFill>
              </a:rPr>
              <a:t>)</a:t>
            </a:r>
          </a:p>
          <a:p>
            <a:pPr marL="1435100" lvl="1" indent="-450850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8000"/>
              <a:buFont typeface="Wingdings" pitchFamily="2" charset="2"/>
              <a:buChar char="ü"/>
            </a:pPr>
            <a:r>
              <a:rPr lang="en-US" kern="0" dirty="0" smtClean="0">
                <a:solidFill>
                  <a:srgbClr val="010000"/>
                </a:solidFill>
              </a:rPr>
              <a:t>Non-plane: Set 1: 245  + Set 2: 380 (free-size)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16928" y="6544136"/>
            <a:ext cx="379412" cy="228600"/>
          </a:xfrm>
        </p:spPr>
        <p:txBody>
          <a:bodyPr/>
          <a:lstStyle/>
          <a:p>
            <a:fld id="{A6991D61-FE10-483A-A59E-84FFE9196EC2}" type="slidenum">
              <a:rPr lang="en-US" smtClean="0"/>
              <a:pPr/>
              <a:t>26</a:t>
            </a:fld>
            <a:endParaRPr lang="en-US" b="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8594" y="3508942"/>
          <a:ext cx="8286809" cy="2941905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{5C22544A-7EE6-4342-B048-85BDC9FD1C3A}</a:tableStyleId>
              </a:tblPr>
              <a:tblGrid>
                <a:gridCol w="2190784"/>
                <a:gridCol w="1168418"/>
                <a:gridCol w="1168418"/>
                <a:gridCol w="1314470"/>
                <a:gridCol w="1168418"/>
                <a:gridCol w="1276301"/>
              </a:tblGrid>
              <a:tr h="765241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Test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No. image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Correct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Incorrect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False rate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Accuracy  rate</a:t>
                      </a:r>
                      <a:endParaRPr lang="vi-VN" sz="2100" b="1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Caltech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677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594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83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12.26%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87.74%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Caltech 09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987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803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184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18.64%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81.36%</a:t>
                      </a:r>
                      <a:endParaRPr lang="en-US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Non- plane 1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245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208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37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15.17%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84.83%</a:t>
                      </a:r>
                      <a:endParaRPr lang="vi-VN" sz="2100" b="0" dirty="0" smtClean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416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Non- plane 2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380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340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10.53%</a:t>
                      </a:r>
                      <a:endParaRPr lang="vi-VN" sz="2100" b="0" dirty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solidFill>
                            <a:srgbClr val="0000CC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89.47%</a:t>
                      </a:r>
                      <a:endParaRPr lang="vi-VN" sz="2100" b="0" dirty="0" smtClean="0">
                        <a:solidFill>
                          <a:srgbClr val="0000CC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0468" y="-55712"/>
            <a:ext cx="8429684" cy="863582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en-US" sz="3600" b="1" i="1" kern="0" dirty="0" smtClean="0">
                <a:solidFill>
                  <a:schemeClr val="accent2"/>
                </a:solidFill>
              </a:rPr>
              <a:t>Aero plane detection</a:t>
            </a:r>
            <a:endParaRPr lang="en-US" sz="3600" b="1" i="1" kern="0" dirty="0">
              <a:solidFill>
                <a:schemeClr val="accent2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14282" y="6253552"/>
            <a:ext cx="8572560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 algn="ctr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ct val="130000"/>
            </a:pPr>
            <a:r>
              <a:rPr lang="en-US" sz="2200" b="1" i="1" kern="0" dirty="0" smtClean="0">
                <a:solidFill>
                  <a:srgbClr val="010000"/>
                </a:solidFill>
              </a:rPr>
              <a:t>Fig. 14. </a:t>
            </a:r>
            <a:r>
              <a:rPr lang="en-US" sz="2200" i="1" kern="0" dirty="0" smtClean="0">
                <a:solidFill>
                  <a:srgbClr val="010000"/>
                </a:solidFill>
              </a:rPr>
              <a:t>Example of aero plane detection result</a:t>
            </a:r>
            <a:endParaRPr kumimoji="0" lang="en-US" sz="2200" i="1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616928" y="6544136"/>
            <a:ext cx="379412" cy="228600"/>
          </a:xfrm>
        </p:spPr>
        <p:txBody>
          <a:bodyPr/>
          <a:lstStyle/>
          <a:p>
            <a:fld id="{A6991D61-FE10-483A-A59E-84FFE9196EC2}" type="slidenum">
              <a:rPr lang="en-US" smtClean="0"/>
              <a:pPr/>
              <a:t>27</a:t>
            </a:fld>
            <a:endParaRPr lang="en-US" b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14300" y="638156"/>
            <a:ext cx="8958294" cy="5530888"/>
            <a:chOff x="114300" y="638156"/>
            <a:chExt cx="8958294" cy="5530888"/>
          </a:xfrm>
        </p:grpSpPr>
        <p:pic>
          <p:nvPicPr>
            <p:cNvPr id="264193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2876" y="2525706"/>
              <a:ext cx="8929718" cy="3643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4194" name="Picture 2" descr="E:\Master - Japan\Thesis - Japan\Second seminar\True and False image\aero plane\aeroplane_1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" y="638156"/>
              <a:ext cx="4063122" cy="1857388"/>
            </a:xfrm>
            <a:prstGeom prst="rect">
              <a:avLst/>
            </a:prstGeom>
            <a:noFill/>
          </p:spPr>
        </p:pic>
        <p:pic>
          <p:nvPicPr>
            <p:cNvPr id="264195" name="Picture 3" descr="E:\Master - Japan\Thesis - Japan\Second seminar\True and False image\aero plane\aeroplane_2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89410" y="638156"/>
              <a:ext cx="4786346" cy="18573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457200" y="-141802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Conclusion and Evaluation</a:t>
            </a:r>
            <a:endParaRPr lang="vi-VN" dirty="0" smtClean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4484" y="6566770"/>
            <a:ext cx="379412" cy="228600"/>
          </a:xfrm>
        </p:spPr>
        <p:txBody>
          <a:bodyPr/>
          <a:lstStyle/>
          <a:p>
            <a:fld id="{DA3D5226-F905-4032-A370-F720C65223DE}" type="slidenum">
              <a:rPr lang="en-US" smtClean="0"/>
              <a:pPr/>
              <a:t>28</a:t>
            </a:fld>
            <a:endParaRPr lang="en-US" b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28596" y="1500174"/>
            <a:ext cx="8215370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548640" lvl="0" indent="-365125" algn="just">
              <a:lnSpc>
                <a:spcPts val="4000"/>
              </a:lnSpc>
              <a:spcBef>
                <a:spcPts val="15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lang="en-US" sz="2800" kern="0" dirty="0" smtClean="0">
                <a:solidFill>
                  <a:srgbClr val="010000"/>
                </a:solidFill>
              </a:rPr>
              <a:t>Combine Edge, Corner, </a:t>
            </a:r>
            <a:r>
              <a:rPr lang="en-US" sz="2800" kern="0" dirty="0" err="1" smtClean="0">
                <a:solidFill>
                  <a:srgbClr val="010000"/>
                </a:solidFill>
              </a:rPr>
              <a:t>HoG</a:t>
            </a:r>
            <a:r>
              <a:rPr lang="en-US" sz="2800" kern="0" dirty="0" smtClean="0">
                <a:solidFill>
                  <a:srgbClr val="010000"/>
                </a:solidFill>
              </a:rPr>
              <a:t> and SURF feature for detecting four categories: car, bike, train and plane.</a:t>
            </a:r>
          </a:p>
          <a:p>
            <a:pPr marL="548640" lvl="0" indent="-365125" algn="just">
              <a:lnSpc>
                <a:spcPts val="4000"/>
              </a:lnSpc>
              <a:spcBef>
                <a:spcPts val="15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If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the object has unchanged-size, the result is better.</a:t>
            </a:r>
          </a:p>
          <a:p>
            <a:pPr marL="548640" lvl="0" indent="-365125" algn="just">
              <a:lnSpc>
                <a:spcPts val="4000"/>
              </a:lnSpc>
              <a:spcBef>
                <a:spcPts val="15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Combination with SURF get</a:t>
            </a:r>
            <a:r>
              <a:rPr lang="en-US" sz="2800" kern="0" baseline="0" dirty="0" smtClean="0">
                <a:solidFill>
                  <a:srgbClr val="010000"/>
                </a:solidFill>
                <a:latin typeface="+mj-lt"/>
              </a:rPr>
              <a:t>s</a:t>
            </a:r>
            <a:r>
              <a:rPr lang="en-US" sz="2800" kern="0" dirty="0" smtClean="0">
                <a:solidFill>
                  <a:srgbClr val="010000"/>
                </a:solidFill>
                <a:latin typeface="+mj-lt"/>
              </a:rPr>
              <a:t> higher accuracy rate.</a:t>
            </a:r>
          </a:p>
          <a:p>
            <a:pPr marL="548640" lvl="0" indent="-365125" algn="just">
              <a:lnSpc>
                <a:spcPts val="4000"/>
              </a:lnSpc>
              <a:spcBef>
                <a:spcPts val="15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SURF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works well with object having “large surface” (plane, train). 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D5226-F905-4032-A370-F720C65223DE}" type="slidenum">
              <a:rPr lang="en-US" smtClean="0"/>
              <a:pPr/>
              <a:t>29</a:t>
            </a:fld>
            <a:endParaRPr lang="en-US" b="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68467" y="6035274"/>
            <a:ext cx="857256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 algn="ctr">
              <a:lnSpc>
                <a:spcPts val="45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</a:pPr>
            <a:r>
              <a:rPr lang="en-US" sz="2600" i="1" kern="0" dirty="0" smtClean="0">
                <a:solidFill>
                  <a:srgbClr val="010000"/>
                </a:solidFill>
              </a:rPr>
              <a:t>Table 1. Comparison  between ECH, SURF and combination</a:t>
            </a:r>
            <a:endParaRPr lang="en-US" sz="2800" kern="0" dirty="0" smtClean="0">
              <a:solidFill>
                <a:srgbClr val="01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85723" y="1231676"/>
          <a:ext cx="8572560" cy="4789753"/>
        </p:xfrm>
        <a:graphic>
          <a:graphicData uri="http://schemas.openxmlformats.org/drawingml/2006/table">
            <a:tbl>
              <a:tblPr/>
              <a:tblGrid>
                <a:gridCol w="1525623"/>
                <a:gridCol w="1283872"/>
                <a:gridCol w="1152613"/>
                <a:gridCol w="1152613"/>
                <a:gridCol w="1152613"/>
                <a:gridCol w="1152613"/>
                <a:gridCol w="1152613"/>
              </a:tblGrid>
              <a:tr h="64017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Object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ECH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SURF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ECH+SURF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48715">
                <a:tc vMerge="1"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Average Precision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Average Recall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Average Precision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Average Recall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Average Precision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Average Recall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1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F/r car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FF"/>
                          </a:solidFill>
                          <a:latin typeface="Calibri"/>
                        </a:rPr>
                        <a:t>97.40%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FF"/>
                          </a:solidFill>
                          <a:latin typeface="Calibri"/>
                        </a:rPr>
                        <a:t>89.71%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71000"/>
                      </a:schemeClr>
                    </a:solidFill>
                  </a:tcPr>
                </a:tc>
              </a:tr>
              <a:tr h="6401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Side car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FF"/>
                          </a:solidFill>
                          <a:latin typeface="Calibri"/>
                        </a:rPr>
                        <a:t>95.83%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FF"/>
                          </a:solidFill>
                          <a:latin typeface="Calibri"/>
                        </a:rPr>
                        <a:t>92.38%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alpha val="71000"/>
                      </a:schemeClr>
                    </a:solidFill>
                  </a:tcPr>
                </a:tc>
              </a:tr>
              <a:tr h="6401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Bike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C00000"/>
                          </a:solidFill>
                          <a:latin typeface="Calibri"/>
                        </a:rPr>
                        <a:t>83.76%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72.64%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69.04%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88.71%</a:t>
                      </a:r>
                      <a:endParaRPr lang="en-US" sz="2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76.80%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70.69%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1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76.28%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71.92%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72.10%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84.05%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C00000"/>
                          </a:solidFill>
                          <a:latin typeface="Calibri"/>
                        </a:rPr>
                        <a:t>74.10%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1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Aero plane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79.77%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80.95%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80.41%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88.17%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85.59%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3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87.56%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27600" y="1357298"/>
            <a:ext cx="4500594" cy="5435464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 </a:t>
            </a:r>
            <a:r>
              <a:rPr lang="en-US" dirty="0" err="1" smtClean="0"/>
              <a:t>v.s</a:t>
            </a:r>
            <a:r>
              <a:rPr lang="en-US" dirty="0" smtClean="0"/>
              <a:t>. Image Retrieval</a:t>
            </a:r>
            <a:endParaRPr lang="vi-VN" dirty="0"/>
          </a:p>
        </p:txBody>
      </p:sp>
      <p:grpSp>
        <p:nvGrpSpPr>
          <p:cNvPr id="22" name="Group 21"/>
          <p:cNvGrpSpPr/>
          <p:nvPr/>
        </p:nvGrpSpPr>
        <p:grpSpPr>
          <a:xfrm>
            <a:off x="85474" y="1114848"/>
            <a:ext cx="4214842" cy="5677914"/>
            <a:chOff x="43270" y="1114848"/>
            <a:chExt cx="4214842" cy="5677914"/>
          </a:xfrm>
        </p:grpSpPr>
        <p:sp>
          <p:nvSpPr>
            <p:cNvPr id="6" name="Rectangle 79"/>
            <p:cNvSpPr>
              <a:spLocks noChangeArrowheads="1"/>
            </p:cNvSpPr>
            <p:nvPr/>
          </p:nvSpPr>
          <p:spPr bwMode="auto">
            <a:xfrm>
              <a:off x="256486" y="1583484"/>
              <a:ext cx="3786214" cy="2000264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  <p:txBody>
            <a:bodyPr lIns="27753" tIns="13877" rIns="27753" bIns="13877"/>
            <a:lstStyle/>
            <a:p>
              <a:pPr algn="just"/>
              <a:r>
                <a:rPr lang="en-US" sz="2500" dirty="0" smtClean="0">
                  <a:solidFill>
                    <a:srgbClr val="000000"/>
                  </a:solidFill>
                </a:rPr>
                <a:t>Finding an object of a pre-defined class in a static image/video</a:t>
              </a:r>
              <a:endParaRPr lang="en-US" sz="2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" name="Picture 4" descr="D:\Course\English Technical presentation\Technical presentation\My poster\car_03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5806" y="5244184"/>
              <a:ext cx="2016000" cy="1390368"/>
            </a:xfrm>
            <a:prstGeom prst="rect">
              <a:avLst/>
            </a:prstGeom>
            <a:noFill/>
          </p:spPr>
        </p:pic>
        <p:pic>
          <p:nvPicPr>
            <p:cNvPr id="9" name="Picture 5" descr="D:\Course\English Technical presentation\Technical presentation\My poster\aeroplane_0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72342" y="5245201"/>
              <a:ext cx="2016000" cy="1407672"/>
            </a:xfrm>
            <a:prstGeom prst="rect">
              <a:avLst/>
            </a:prstGeom>
            <a:noFill/>
          </p:spPr>
        </p:pic>
        <p:pic>
          <p:nvPicPr>
            <p:cNvPr id="10" name="Picture 6" descr="D:\Course\English Technical presentation\Technical presentation\My poster\train_05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2844" y="2843428"/>
              <a:ext cx="4000528" cy="2316095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/>
          </p:nvSpPr>
          <p:spPr>
            <a:xfrm>
              <a:off x="43270" y="1357298"/>
              <a:ext cx="4214842" cy="5435464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79"/>
            <p:cNvSpPr>
              <a:spLocks noChangeArrowheads="1"/>
            </p:cNvSpPr>
            <p:nvPr/>
          </p:nvSpPr>
          <p:spPr bwMode="auto">
            <a:xfrm>
              <a:off x="418920" y="1114848"/>
              <a:ext cx="1539108" cy="4405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lIns="26665" tIns="13333" rIns="26665" bIns="13333"/>
            <a:lstStyle/>
            <a:p>
              <a:pPr algn="just"/>
              <a:r>
                <a:rPr lang="en-US" sz="2600" b="1" dirty="0" smtClean="0">
                  <a:solidFill>
                    <a:srgbClr val="0000FF"/>
                  </a:solidFill>
                </a:rPr>
                <a:t> Detection</a:t>
              </a:r>
              <a:endParaRPr lang="en-US" sz="2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0" name="Rectangle 79"/>
          <p:cNvSpPr>
            <a:spLocks noChangeArrowheads="1"/>
          </p:cNvSpPr>
          <p:nvPr/>
        </p:nvSpPr>
        <p:spPr bwMode="auto">
          <a:xfrm>
            <a:off x="4861046" y="1113750"/>
            <a:ext cx="1496904" cy="44050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</p:spPr>
        <p:txBody>
          <a:bodyPr lIns="26665" tIns="13333" rIns="26665" bIns="13333"/>
          <a:lstStyle/>
          <a:p>
            <a:pPr algn="just"/>
            <a:r>
              <a:rPr lang="en-US" sz="2600" b="1" dirty="0" smtClean="0">
                <a:solidFill>
                  <a:srgbClr val="0000FF"/>
                </a:solidFill>
              </a:rPr>
              <a:t> Retrieval</a:t>
            </a:r>
            <a:endParaRPr lang="en-US" sz="26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79"/>
          <p:cNvSpPr>
            <a:spLocks noChangeArrowheads="1"/>
          </p:cNvSpPr>
          <p:nvPr/>
        </p:nvSpPr>
        <p:spPr bwMode="auto">
          <a:xfrm>
            <a:off x="4670476" y="1536157"/>
            <a:ext cx="4259242" cy="1517193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27753" tIns="13877" rIns="27753" bIns="13877"/>
          <a:lstStyle/>
          <a:p>
            <a:pPr algn="just"/>
            <a:r>
              <a:rPr lang="en-US" sz="2600" dirty="0" smtClean="0">
                <a:solidFill>
                  <a:srgbClr val="000000"/>
                </a:solidFill>
              </a:rPr>
              <a:t>Browsing, searching or retrieving images based on the semantic of image.</a:t>
            </a:r>
            <a:endParaRPr lang="en-US" sz="2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7" descr="D:\Course\English Technical presentation\Technical presentation\My poster\bicycle_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8472" y="2847719"/>
            <a:ext cx="2162940" cy="1656000"/>
          </a:xfrm>
          <a:prstGeom prst="rect">
            <a:avLst/>
          </a:prstGeom>
          <a:noFill/>
        </p:spPr>
      </p:pic>
      <p:pic>
        <p:nvPicPr>
          <p:cNvPr id="12" name="Picture 8" descr="D:\Course\English Technical presentation\Technical presentation\My poster\bicycle_0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9957" y="2847719"/>
            <a:ext cx="2162940" cy="1656000"/>
          </a:xfrm>
          <a:prstGeom prst="rect">
            <a:avLst/>
          </a:prstGeom>
          <a:noFill/>
        </p:spPr>
      </p:pic>
      <p:pic>
        <p:nvPicPr>
          <p:cNvPr id="13" name="Picture 9" descr="D:\Course\English Technical presentation\Technical presentation\My poster\bicycle_0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99138" y="4605177"/>
            <a:ext cx="2162940" cy="1656000"/>
          </a:xfrm>
          <a:prstGeom prst="rect">
            <a:avLst/>
          </a:prstGeom>
          <a:noFill/>
        </p:spPr>
      </p:pic>
      <p:pic>
        <p:nvPicPr>
          <p:cNvPr id="14" name="Picture 12" descr="D:\Course\English Technical presentation\Technical presentation\My poster\bottle_0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13616" y="4599066"/>
            <a:ext cx="2162940" cy="1656000"/>
          </a:xfrm>
          <a:prstGeom prst="rect">
            <a:avLst/>
          </a:prstGeom>
          <a:noFill/>
        </p:spPr>
      </p:pic>
      <p:sp>
        <p:nvSpPr>
          <p:cNvPr id="21" name="Rectangle 79"/>
          <p:cNvSpPr>
            <a:spLocks noChangeArrowheads="1"/>
          </p:cNvSpPr>
          <p:nvPr/>
        </p:nvSpPr>
        <p:spPr bwMode="auto">
          <a:xfrm>
            <a:off x="4596690" y="6287618"/>
            <a:ext cx="4429124" cy="50004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27753" tIns="13877" rIns="27753" bIns="13877"/>
          <a:lstStyle/>
          <a:p>
            <a:pPr algn="ctr"/>
            <a:r>
              <a:rPr lang="en-US" sz="2000" b="1" i="1" dirty="0" smtClean="0">
                <a:solidFill>
                  <a:srgbClr val="000000"/>
                </a:solidFill>
              </a:rPr>
              <a:t>Fig. 1. </a:t>
            </a:r>
            <a:r>
              <a:rPr lang="en-US" sz="2000" i="1" dirty="0" smtClean="0">
                <a:solidFill>
                  <a:srgbClr val="000000"/>
                </a:solidFill>
              </a:rPr>
              <a:t>Images contain bicycle</a:t>
            </a:r>
            <a:r>
              <a:rPr lang="en-US" sz="2600" dirty="0" smtClean="0">
                <a:solidFill>
                  <a:srgbClr val="000000"/>
                </a:solidFill>
              </a:rPr>
              <a:t>.</a:t>
            </a:r>
            <a:endParaRPr lang="en-US" sz="2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D5226-F905-4032-A370-F720C65223DE}" type="slidenum">
              <a:rPr lang="en-US" smtClean="0"/>
              <a:pPr/>
              <a:t>30</a:t>
            </a:fld>
            <a:endParaRPr lang="en-US" b="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000100" y="1500174"/>
            <a:ext cx="7429552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 algn="just">
              <a:lnSpc>
                <a:spcPts val="50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lang="en-US" sz="3200" kern="0" dirty="0" smtClean="0">
                <a:solidFill>
                  <a:srgbClr val="010000"/>
                </a:solidFill>
              </a:rPr>
              <a:t>Continue testing on other object such as person, building, animal, furniture, etc.</a:t>
            </a:r>
          </a:p>
          <a:p>
            <a:pPr marL="365125" indent="-365125" algn="just">
              <a:lnSpc>
                <a:spcPts val="50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lang="en-US" sz="3200" kern="0" dirty="0" smtClean="0">
                <a:solidFill>
                  <a:srgbClr val="010000"/>
                </a:solidFill>
              </a:rPr>
              <a:t>Apply other feature to find which feature is most suitable for which object.</a:t>
            </a:r>
          </a:p>
          <a:p>
            <a:pPr marL="365125" indent="-365125" algn="just">
              <a:lnSpc>
                <a:spcPts val="50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r>
              <a:rPr lang="en-US" sz="3200" kern="0" dirty="0" smtClean="0">
                <a:solidFill>
                  <a:srgbClr val="010000"/>
                </a:solidFill>
              </a:rPr>
              <a:t>Automatically choose feature for recognizing new object.</a:t>
            </a:r>
          </a:p>
          <a:p>
            <a:pPr marL="365125" indent="-365125">
              <a:lnSpc>
                <a:spcPts val="50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endParaRPr lang="en-US" sz="3200" kern="0" dirty="0" smtClean="0">
              <a:solidFill>
                <a:srgbClr val="010000"/>
              </a:solidFill>
            </a:endParaRPr>
          </a:p>
          <a:p>
            <a:pPr marL="365125" lvl="0" indent="-365125">
              <a:lnSpc>
                <a:spcPts val="45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endParaRPr lang="en-US" sz="2800" kern="0" dirty="0" smtClean="0">
              <a:solidFill>
                <a:srgbClr val="01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4348" y="2928934"/>
            <a:ext cx="7772400" cy="1362075"/>
          </a:xfrm>
        </p:spPr>
        <p:txBody>
          <a:bodyPr/>
          <a:lstStyle/>
          <a:p>
            <a:pPr algn="ctr"/>
            <a:r>
              <a:rPr lang="en-US" sz="4800" dirty="0" smtClean="0"/>
              <a:t>Thank you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D5226-F905-4032-A370-F720C65223DE}" type="slidenum">
              <a:rPr lang="en-US" smtClean="0"/>
              <a:pPr/>
              <a:t>31</a:t>
            </a:fld>
            <a:endParaRPr 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10" y="357166"/>
            <a:ext cx="7696200" cy="625475"/>
          </a:xfrm>
        </p:spPr>
        <p:txBody>
          <a:bodyPr/>
          <a:lstStyle/>
          <a:p>
            <a:r>
              <a:rPr lang="en-US" dirty="0">
                <a:solidFill>
                  <a:srgbClr val="0033CC"/>
                </a:solidFill>
              </a:rPr>
              <a:t>SIFT </a:t>
            </a:r>
            <a:r>
              <a:rPr lang="en-US" dirty="0">
                <a:solidFill>
                  <a:srgbClr val="FF0000"/>
                </a:solidFill>
              </a:rPr>
              <a:t>(Lowe)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16781" name="Picture 45" descr="siftmax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95325" y="2000240"/>
            <a:ext cx="3790950" cy="3171825"/>
          </a:xfrm>
          <a:noFill/>
          <a:ln/>
        </p:spPr>
      </p:pic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11150" y="6313488"/>
            <a:ext cx="8690006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F0000"/>
                </a:solidFill>
              </a:rPr>
              <a:t>D.Lowe</a:t>
            </a:r>
            <a:r>
              <a:rPr lang="en-US" sz="1800" dirty="0">
                <a:solidFill>
                  <a:srgbClr val="000000"/>
                </a:solidFill>
              </a:rPr>
              <a:t>. “Distinctive Image Features from Scale-Invariant </a:t>
            </a:r>
            <a:r>
              <a:rPr lang="en-US" sz="1800" dirty="0" err="1">
                <a:solidFill>
                  <a:srgbClr val="000000"/>
                </a:solidFill>
              </a:rPr>
              <a:t>Keypoints</a:t>
            </a:r>
            <a:r>
              <a:rPr lang="en-US" sz="1800" dirty="0">
                <a:solidFill>
                  <a:srgbClr val="000000"/>
                </a:solidFill>
              </a:rPr>
              <a:t>”. IJCV 2004</a:t>
            </a:r>
            <a:endParaRPr lang="ru-RU" sz="1800" dirty="0">
              <a:solidFill>
                <a:srgbClr val="000000"/>
              </a:solidFill>
            </a:endParaRPr>
          </a:p>
        </p:txBody>
      </p:sp>
      <p:sp>
        <p:nvSpPr>
          <p:cNvPr id="116761" name="Rectangle 25"/>
          <p:cNvSpPr>
            <a:spLocks noChangeArrowheads="1"/>
          </p:cNvSpPr>
          <p:nvPr/>
        </p:nvSpPr>
        <p:spPr bwMode="auto">
          <a:xfrm>
            <a:off x="571472" y="1000108"/>
            <a:ext cx="7913688" cy="2200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 i="1" dirty="0">
                <a:solidFill>
                  <a:srgbClr val="000000"/>
                </a:solidFill>
              </a:rPr>
              <a:t>Find local maximum of  Difference of Gaussians 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</p:txBody>
      </p:sp>
      <p:sp>
        <p:nvSpPr>
          <p:cNvPr id="116762" name="AutoShape 26"/>
          <p:cNvSpPr>
            <a:spLocks noChangeArrowheads="1"/>
          </p:cNvSpPr>
          <p:nvPr/>
        </p:nvSpPr>
        <p:spPr bwMode="auto">
          <a:xfrm>
            <a:off x="5257800" y="4953000"/>
            <a:ext cx="3200400" cy="381000"/>
          </a:xfrm>
          <a:prstGeom prst="parallelogram">
            <a:avLst>
              <a:gd name="adj" fmla="val 210000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63" name="Line 27"/>
          <p:cNvSpPr>
            <a:spLocks noChangeShapeType="1"/>
          </p:cNvSpPr>
          <p:nvPr/>
        </p:nvSpPr>
        <p:spPr bwMode="auto">
          <a:xfrm flipV="1">
            <a:off x="4724400" y="4038600"/>
            <a:ext cx="0" cy="1447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6764" name="Line 28"/>
          <p:cNvSpPr>
            <a:spLocks noChangeShapeType="1"/>
          </p:cNvSpPr>
          <p:nvPr/>
        </p:nvSpPr>
        <p:spPr bwMode="auto">
          <a:xfrm>
            <a:off x="4724400" y="5486400"/>
            <a:ext cx="3429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6765" name="Line 29"/>
          <p:cNvSpPr>
            <a:spLocks noChangeShapeType="1"/>
          </p:cNvSpPr>
          <p:nvPr/>
        </p:nvSpPr>
        <p:spPr bwMode="auto">
          <a:xfrm flipV="1">
            <a:off x="4724400" y="4937125"/>
            <a:ext cx="1060450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6766" name="Text Box 30"/>
          <p:cNvSpPr txBox="1">
            <a:spLocks noChangeArrowheads="1"/>
          </p:cNvSpPr>
          <p:nvPr/>
        </p:nvSpPr>
        <p:spPr bwMode="auto">
          <a:xfrm>
            <a:off x="4495800" y="3657600"/>
            <a:ext cx="792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scale</a:t>
            </a:r>
            <a:endParaRPr lang="ru-RU"/>
          </a:p>
        </p:txBody>
      </p:sp>
      <p:sp>
        <p:nvSpPr>
          <p:cNvPr id="116767" name="Text Box 31"/>
          <p:cNvSpPr txBox="1">
            <a:spLocks noChangeArrowheads="1"/>
          </p:cNvSpPr>
          <p:nvPr/>
        </p:nvSpPr>
        <p:spPr bwMode="auto">
          <a:xfrm>
            <a:off x="7943850" y="5459413"/>
            <a:ext cx="296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x</a:t>
            </a:r>
            <a:endParaRPr lang="ru-RU" sz="2000" i="1"/>
          </a:p>
        </p:txBody>
      </p:sp>
      <p:sp>
        <p:nvSpPr>
          <p:cNvPr id="116768" name="Text Box 32"/>
          <p:cNvSpPr txBox="1">
            <a:spLocks noChangeArrowheads="1"/>
          </p:cNvSpPr>
          <p:nvPr/>
        </p:nvSpPr>
        <p:spPr bwMode="auto">
          <a:xfrm>
            <a:off x="5276850" y="4773613"/>
            <a:ext cx="296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y</a:t>
            </a:r>
            <a:endParaRPr lang="ru-RU" sz="2000" i="1"/>
          </a:p>
        </p:txBody>
      </p:sp>
      <p:sp>
        <p:nvSpPr>
          <p:cNvPr id="116769" name="Text Box 33"/>
          <p:cNvSpPr txBox="1">
            <a:spLocks noChangeArrowheads="1"/>
          </p:cNvSpPr>
          <p:nvPr/>
        </p:nvSpPr>
        <p:spPr bwMode="auto">
          <a:xfrm>
            <a:off x="5857884" y="5429264"/>
            <a:ext cx="153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33CC"/>
                </a:solidFill>
                <a:sym typeface="Symbol" pitchFamily="18" charset="2"/>
              </a:rPr>
              <a:t>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 err="1">
                <a:solidFill>
                  <a:srgbClr val="0033CC"/>
                </a:solidFill>
              </a:rPr>
              <a:t>DoG</a:t>
            </a:r>
            <a:r>
              <a:rPr lang="en-US" dirty="0">
                <a:solidFill>
                  <a:srgbClr val="0033CC"/>
                </a:solidFill>
              </a:rPr>
              <a:t> </a:t>
            </a:r>
            <a:r>
              <a:rPr lang="en-US" dirty="0">
                <a:solidFill>
                  <a:srgbClr val="0033CC"/>
                </a:solidFill>
                <a:sym typeface="Symbol" pitchFamily="18" charset="2"/>
              </a:rPr>
              <a:t></a:t>
            </a:r>
            <a:endParaRPr lang="ru-RU" dirty="0">
              <a:solidFill>
                <a:srgbClr val="0033CC"/>
              </a:solidFill>
              <a:sym typeface="Symbol" pitchFamily="18" charset="2"/>
            </a:endParaRPr>
          </a:p>
        </p:txBody>
      </p:sp>
      <p:sp>
        <p:nvSpPr>
          <p:cNvPr id="116770" name="Freeform 34"/>
          <p:cNvSpPr>
            <a:spLocks/>
          </p:cNvSpPr>
          <p:nvPr/>
        </p:nvSpPr>
        <p:spPr bwMode="auto">
          <a:xfrm>
            <a:off x="6248400" y="5092700"/>
            <a:ext cx="609600" cy="165100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92" y="8"/>
              </a:cxn>
              <a:cxn ang="0">
                <a:pos x="384" y="56"/>
              </a:cxn>
            </a:cxnLst>
            <a:rect l="0" t="0" r="r" b="b"/>
            <a:pathLst>
              <a:path w="384" h="10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6771" name="Oval 35"/>
          <p:cNvSpPr>
            <a:spLocks noChangeArrowheads="1"/>
          </p:cNvSpPr>
          <p:nvPr/>
        </p:nvSpPr>
        <p:spPr bwMode="auto">
          <a:xfrm>
            <a:off x="6400800" y="5029200"/>
            <a:ext cx="228600" cy="15240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72" name="AutoShape 36"/>
          <p:cNvSpPr>
            <a:spLocks noChangeArrowheads="1"/>
          </p:cNvSpPr>
          <p:nvPr/>
        </p:nvSpPr>
        <p:spPr bwMode="auto">
          <a:xfrm>
            <a:off x="5257800" y="4419600"/>
            <a:ext cx="3200400" cy="381000"/>
          </a:xfrm>
          <a:prstGeom prst="parallelogram">
            <a:avLst>
              <a:gd name="adj" fmla="val 210000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73" name="Freeform 37"/>
          <p:cNvSpPr>
            <a:spLocks/>
          </p:cNvSpPr>
          <p:nvPr/>
        </p:nvSpPr>
        <p:spPr bwMode="auto">
          <a:xfrm>
            <a:off x="6248400" y="4559300"/>
            <a:ext cx="609600" cy="165100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92" y="8"/>
              </a:cxn>
              <a:cxn ang="0">
                <a:pos x="384" y="56"/>
              </a:cxn>
            </a:cxnLst>
            <a:rect l="0" t="0" r="r" b="b"/>
            <a:pathLst>
              <a:path w="384" h="10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6774" name="Oval 38"/>
          <p:cNvSpPr>
            <a:spLocks noChangeAspect="1" noChangeArrowheads="1"/>
          </p:cNvSpPr>
          <p:nvPr/>
        </p:nvSpPr>
        <p:spPr bwMode="auto">
          <a:xfrm>
            <a:off x="6372225" y="4459288"/>
            <a:ext cx="304800" cy="20320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75" name="AutoShape 39"/>
          <p:cNvSpPr>
            <a:spLocks noChangeArrowheads="1"/>
          </p:cNvSpPr>
          <p:nvPr/>
        </p:nvSpPr>
        <p:spPr bwMode="auto">
          <a:xfrm>
            <a:off x="5257800" y="3886200"/>
            <a:ext cx="3200400" cy="381000"/>
          </a:xfrm>
          <a:prstGeom prst="parallelogram">
            <a:avLst>
              <a:gd name="adj" fmla="val 210000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76" name="Freeform 40"/>
          <p:cNvSpPr>
            <a:spLocks/>
          </p:cNvSpPr>
          <p:nvPr/>
        </p:nvSpPr>
        <p:spPr bwMode="auto">
          <a:xfrm>
            <a:off x="6248400" y="4025900"/>
            <a:ext cx="609600" cy="165100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92" y="8"/>
              </a:cxn>
              <a:cxn ang="0">
                <a:pos x="384" y="56"/>
              </a:cxn>
            </a:cxnLst>
            <a:rect l="0" t="0" r="r" b="b"/>
            <a:pathLst>
              <a:path w="384" h="10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6777" name="Oval 41"/>
          <p:cNvSpPr>
            <a:spLocks noChangeArrowheads="1"/>
          </p:cNvSpPr>
          <p:nvPr/>
        </p:nvSpPr>
        <p:spPr bwMode="auto">
          <a:xfrm>
            <a:off x="6262688" y="3919538"/>
            <a:ext cx="533400" cy="30480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6778" name="Text Box 42"/>
          <p:cNvSpPr txBox="1">
            <a:spLocks noChangeArrowheads="1"/>
          </p:cNvSpPr>
          <p:nvPr/>
        </p:nvSpPr>
        <p:spPr bwMode="auto">
          <a:xfrm rot="16200000">
            <a:off x="7769225" y="4341813"/>
            <a:ext cx="153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33CC"/>
                </a:solidFill>
                <a:sym typeface="Symbol" pitchFamily="18" charset="2"/>
              </a:rPr>
              <a:t></a:t>
            </a:r>
            <a:r>
              <a:rPr lang="en-US">
                <a:solidFill>
                  <a:srgbClr val="0033CC"/>
                </a:solidFill>
              </a:rPr>
              <a:t> DoG </a:t>
            </a:r>
            <a:r>
              <a:rPr lang="en-US">
                <a:solidFill>
                  <a:srgbClr val="0033CC"/>
                </a:solidFill>
                <a:sym typeface="Symbol" pitchFamily="18" charset="2"/>
              </a:rPr>
              <a:t></a:t>
            </a:r>
            <a:endParaRPr lang="ru-RU">
              <a:solidFill>
                <a:srgbClr val="0033CC"/>
              </a:solidFill>
              <a:sym typeface="Symbol" pitchFamily="18" charset="2"/>
            </a:endParaRPr>
          </a:p>
        </p:txBody>
      </p:sp>
      <p:pic>
        <p:nvPicPr>
          <p:cNvPr id="116783" name="Picture 47" descr="scalespac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132263" y="2146290"/>
            <a:ext cx="5011737" cy="338772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7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701" y="2243161"/>
            <a:ext cx="89630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86" y="-142900"/>
            <a:ext cx="7772400" cy="1143000"/>
          </a:xfrm>
        </p:spPr>
        <p:txBody>
          <a:bodyPr/>
          <a:lstStyle/>
          <a:p>
            <a:r>
              <a:rPr lang="en-US" dirty="0"/>
              <a:t>Difference of Gaussians images</a:t>
            </a:r>
            <a:endParaRPr lang="ru-RU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1000108"/>
            <a:ext cx="7772400" cy="1066800"/>
          </a:xfrm>
        </p:spPr>
        <p:txBody>
          <a:bodyPr/>
          <a:lstStyle/>
          <a:p>
            <a:r>
              <a:rPr lang="en-US" sz="2800" dirty="0"/>
              <a:t>Functions for determining scale</a:t>
            </a:r>
          </a:p>
        </p:txBody>
      </p:sp>
      <p:graphicFrame>
        <p:nvGraphicFramePr>
          <p:cNvPr id="60451" name="Object 35"/>
          <p:cNvGraphicFramePr>
            <a:graphicFrameLocks noChangeAspect="1"/>
          </p:cNvGraphicFramePr>
          <p:nvPr/>
        </p:nvGraphicFramePr>
        <p:xfrm>
          <a:off x="2366970" y="3159130"/>
          <a:ext cx="3276600" cy="912812"/>
        </p:xfrm>
        <a:graphic>
          <a:graphicData uri="http://schemas.openxmlformats.org/presentationml/2006/ole">
            <p:oleObj spid="_x0000_s331778" name="Equation" r:id="rId4" imgW="1460160" imgH="406080" progId="">
              <p:embed/>
            </p:oleObj>
          </a:graphicData>
        </a:graphic>
      </p:graphicFrame>
      <p:graphicFrame>
        <p:nvGraphicFramePr>
          <p:cNvPr id="60453" name="Object 37"/>
          <p:cNvGraphicFramePr>
            <a:graphicFrameLocks noChangeAspect="1"/>
          </p:cNvGraphicFramePr>
          <p:nvPr/>
        </p:nvGraphicFramePr>
        <p:xfrm>
          <a:off x="428596" y="2174869"/>
          <a:ext cx="3886200" cy="411163"/>
        </p:xfrm>
        <a:graphic>
          <a:graphicData uri="http://schemas.openxmlformats.org/presentationml/2006/ole">
            <p:oleObj spid="_x0000_s331779" name="Equation" r:id="rId5" imgW="1917360" imgH="203040" progId="">
              <p:embed/>
            </p:oleObj>
          </a:graphicData>
        </a:graphic>
      </p:graphicFrame>
      <p:graphicFrame>
        <p:nvGraphicFramePr>
          <p:cNvPr id="60454" name="Object 38"/>
          <p:cNvGraphicFramePr>
            <a:graphicFrameLocks noChangeAspect="1"/>
          </p:cNvGraphicFramePr>
          <p:nvPr/>
        </p:nvGraphicFramePr>
        <p:xfrm>
          <a:off x="5357818" y="1193788"/>
          <a:ext cx="2889250" cy="520700"/>
        </p:xfrm>
        <a:graphic>
          <a:graphicData uri="http://schemas.openxmlformats.org/presentationml/2006/ole">
            <p:oleObj spid="_x0000_s331780" name="Equation" r:id="rId6" imgW="1130040" imgH="203040" progId="">
              <p:embed/>
            </p:oleObj>
          </a:graphicData>
        </a:graphic>
      </p:graphicFrame>
      <p:sp>
        <p:nvSpPr>
          <p:cNvPr id="60455" name="Text Box 39"/>
          <p:cNvSpPr txBox="1">
            <a:spLocks noChangeArrowheads="1"/>
          </p:cNvSpPr>
          <p:nvPr/>
        </p:nvSpPr>
        <p:spPr bwMode="auto">
          <a:xfrm>
            <a:off x="357158" y="1603365"/>
            <a:ext cx="1216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Kernels: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0458" name="Text Box 42"/>
          <p:cNvSpPr txBox="1">
            <a:spLocks noChangeArrowheads="1"/>
          </p:cNvSpPr>
          <p:nvPr/>
        </p:nvSpPr>
        <p:spPr bwMode="auto">
          <a:xfrm>
            <a:off x="328611" y="3317877"/>
            <a:ext cx="17986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where Gaussian</a:t>
            </a:r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60462" name="Text Box 46"/>
          <p:cNvSpPr txBox="1">
            <a:spLocks noChangeArrowheads="1"/>
          </p:cNvSpPr>
          <p:nvPr/>
        </p:nvSpPr>
        <p:spPr bwMode="auto">
          <a:xfrm>
            <a:off x="714348" y="2586612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(Difference of Gaussians)</a:t>
            </a:r>
            <a:endParaRPr lang="ru-RU" sz="2000" dirty="0">
              <a:solidFill>
                <a:srgbClr val="0033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6CA88-80E9-4C99-AFBE-05AB7E1E171B}" type="slidenum">
              <a:rPr lang="en-US" smtClean="0"/>
              <a:pPr/>
              <a:t>34</a:t>
            </a:fld>
            <a:endParaRPr lang="en-US" b="0"/>
          </a:p>
        </p:txBody>
      </p:sp>
      <p:pic>
        <p:nvPicPr>
          <p:cNvPr id="333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2918"/>
            <a:ext cx="91535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10" y="214290"/>
            <a:ext cx="7696200" cy="625475"/>
          </a:xfrm>
        </p:spPr>
        <p:txBody>
          <a:bodyPr/>
          <a:lstStyle/>
          <a:p>
            <a:r>
              <a:rPr lang="en-US" dirty="0" smtClean="0">
                <a:solidFill>
                  <a:srgbClr val="0033CC"/>
                </a:solidFill>
              </a:rPr>
              <a:t>SURF </a:t>
            </a:r>
            <a:r>
              <a:rPr lang="en-US" dirty="0" smtClean="0">
                <a:solidFill>
                  <a:srgbClr val="FF0000"/>
                </a:solidFill>
              </a:rPr>
              <a:t>(Bay)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11150" y="6215082"/>
            <a:ext cx="86900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kern="0" dirty="0" smtClean="0">
                <a:solidFill>
                  <a:srgbClr val="FF0000"/>
                </a:solidFill>
              </a:rPr>
              <a:t>Bay et al</a:t>
            </a:r>
            <a:r>
              <a:rPr lang="en-US" i="1" kern="0" dirty="0" smtClean="0">
                <a:solidFill>
                  <a:srgbClr val="010000"/>
                </a:solidFill>
              </a:rPr>
              <a:t>, </a:t>
            </a:r>
            <a:r>
              <a:rPr lang="en-US" kern="0" dirty="0" smtClean="0">
                <a:solidFill>
                  <a:srgbClr val="010000"/>
                </a:solidFill>
              </a:rPr>
              <a:t>“Speeded up robust features”, ECCV, 2006</a:t>
            </a: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116761" name="Rectangle 25"/>
          <p:cNvSpPr>
            <a:spLocks noChangeArrowheads="1"/>
          </p:cNvSpPr>
          <p:nvPr/>
        </p:nvSpPr>
        <p:spPr bwMode="auto">
          <a:xfrm>
            <a:off x="428596" y="928670"/>
            <a:ext cx="791368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</a:pPr>
            <a:r>
              <a:rPr lang="en-US" i="1" dirty="0" smtClean="0">
                <a:solidFill>
                  <a:srgbClr val="000000"/>
                </a:solidFill>
              </a:rPr>
              <a:t>Find </a:t>
            </a:r>
            <a:r>
              <a:rPr lang="en-US" i="1" dirty="0">
                <a:solidFill>
                  <a:srgbClr val="000000"/>
                </a:solidFill>
              </a:rPr>
              <a:t>local maximum of  </a:t>
            </a:r>
            <a:r>
              <a:rPr lang="en-US" i="1" dirty="0" err="1" smtClean="0">
                <a:solidFill>
                  <a:srgbClr val="000000"/>
                </a:solidFill>
              </a:rPr>
              <a:t>Laplacian</a:t>
            </a:r>
            <a:r>
              <a:rPr lang="en-US" i="1" dirty="0" smtClean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of Gaussians </a:t>
            </a:r>
          </a:p>
          <a:p>
            <a:pPr marL="742950" lvl="1" indent="-285750" algn="l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</p:txBody>
      </p:sp>
      <p:sp>
        <p:nvSpPr>
          <p:cNvPr id="116764" name="Line 28"/>
          <p:cNvSpPr>
            <a:spLocks noChangeShapeType="1"/>
          </p:cNvSpPr>
          <p:nvPr/>
        </p:nvSpPr>
        <p:spPr bwMode="auto">
          <a:xfrm>
            <a:off x="4724400" y="5486400"/>
            <a:ext cx="3429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3348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500174"/>
            <a:ext cx="7286644" cy="4494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5" descr="siftmax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353214" y="1928802"/>
            <a:ext cx="3148008" cy="3000396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142852"/>
            <a:ext cx="7772400" cy="1143000"/>
          </a:xfrm>
        </p:spPr>
        <p:txBody>
          <a:bodyPr/>
          <a:lstStyle/>
          <a:p>
            <a:r>
              <a:rPr lang="en-US" sz="4000" dirty="0" err="1"/>
              <a:t>Laplacian</a:t>
            </a:r>
            <a:r>
              <a:rPr lang="en-US" sz="4000" dirty="0"/>
              <a:t> images</a:t>
            </a:r>
            <a:br>
              <a:rPr lang="en-US" sz="4000" dirty="0"/>
            </a:br>
            <a:endParaRPr lang="ru-RU" sz="4000" dirty="0"/>
          </a:p>
        </p:txBody>
      </p:sp>
      <p:graphicFrame>
        <p:nvGraphicFramePr>
          <p:cNvPr id="115716" name="Object 4"/>
          <p:cNvGraphicFramePr>
            <a:graphicFrameLocks noChangeAspect="1"/>
          </p:cNvGraphicFramePr>
          <p:nvPr/>
        </p:nvGraphicFramePr>
        <p:xfrm>
          <a:off x="2795598" y="3000372"/>
          <a:ext cx="3276600" cy="912812"/>
        </p:xfrm>
        <a:graphic>
          <a:graphicData uri="http://schemas.openxmlformats.org/presentationml/2006/ole">
            <p:oleObj spid="_x0000_s332802" name="Equation" r:id="rId3" imgW="1460160" imgH="406080" progId="">
              <p:embed/>
            </p:oleObj>
          </a:graphicData>
        </a:graphic>
      </p:graphicFrame>
      <p:graphicFrame>
        <p:nvGraphicFramePr>
          <p:cNvPr id="115717" name="Object 5"/>
          <p:cNvGraphicFramePr>
            <a:graphicFrameLocks noChangeAspect="1"/>
          </p:cNvGraphicFramePr>
          <p:nvPr/>
        </p:nvGraphicFramePr>
        <p:xfrm>
          <a:off x="2348598" y="2071678"/>
          <a:ext cx="4311650" cy="569912"/>
        </p:xfrm>
        <a:graphic>
          <a:graphicData uri="http://schemas.openxmlformats.org/presentationml/2006/ole">
            <p:oleObj spid="_x0000_s332803" name="Equation" r:id="rId4" imgW="2120760" imgH="279360" progId="">
              <p:embed/>
            </p:oleObj>
          </a:graphicData>
        </a:graphic>
      </p:graphicFrame>
      <p:graphicFrame>
        <p:nvGraphicFramePr>
          <p:cNvPr id="115719" name="Object 7"/>
          <p:cNvGraphicFramePr>
            <a:graphicFrameLocks noChangeAspect="1"/>
          </p:cNvGraphicFramePr>
          <p:nvPr/>
        </p:nvGraphicFramePr>
        <p:xfrm>
          <a:off x="5572132" y="1142984"/>
          <a:ext cx="2889250" cy="585787"/>
        </p:xfrm>
        <a:graphic>
          <a:graphicData uri="http://schemas.openxmlformats.org/presentationml/2006/ole">
            <p:oleObj spid="_x0000_s332804" name="Equation" r:id="rId5" imgW="1130040" imgH="228600" progId="">
              <p:embed/>
            </p:oleObj>
          </a:graphicData>
        </a:graphic>
      </p:graphicFrame>
      <p:sp>
        <p:nvSpPr>
          <p:cNvPr id="115720" name="Text Box 8"/>
          <p:cNvSpPr txBox="1">
            <a:spLocks noChangeArrowheads="1"/>
          </p:cNvSpPr>
          <p:nvPr/>
        </p:nvSpPr>
        <p:spPr bwMode="auto">
          <a:xfrm>
            <a:off x="1007774" y="2107218"/>
            <a:ext cx="1096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Kernel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15721" name="Text Box 9"/>
          <p:cNvSpPr txBox="1">
            <a:spLocks noChangeArrowheads="1"/>
          </p:cNvSpPr>
          <p:nvPr/>
        </p:nvSpPr>
        <p:spPr bwMode="auto">
          <a:xfrm>
            <a:off x="714348" y="3214686"/>
            <a:ext cx="17986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where Gaussian</a:t>
            </a:r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6791350" y="2157984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33CC"/>
                </a:solidFill>
              </a:rPr>
              <a:t>(</a:t>
            </a:r>
            <a:r>
              <a:rPr lang="en-US" sz="2000" dirty="0" err="1">
                <a:solidFill>
                  <a:srgbClr val="0033CC"/>
                </a:solidFill>
              </a:rPr>
              <a:t>Laplacian</a:t>
            </a:r>
            <a:r>
              <a:rPr lang="en-US" sz="2000" dirty="0">
                <a:solidFill>
                  <a:srgbClr val="0033CC"/>
                </a:solidFill>
              </a:rPr>
              <a:t>)</a:t>
            </a:r>
            <a:endParaRPr lang="ru-RU" sz="2000" dirty="0">
              <a:solidFill>
                <a:srgbClr val="0033CC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85720" y="1000108"/>
            <a:ext cx="7772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63525" marR="0" lvl="0" indent="-263525" algn="l" defTabSz="914400" rtl="0" eaLnBrk="0" fontAlgn="base" latin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1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Functions for determining scale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1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6000" y="4205754"/>
            <a:ext cx="4668838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10100" y="4281954"/>
            <a:ext cx="4533900" cy="245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D5226-F905-4032-A370-F720C65223DE}" type="slidenum">
              <a:rPr lang="en-US" smtClean="0"/>
              <a:pPr/>
              <a:t>37</a:t>
            </a:fld>
            <a:endParaRPr lang="en-US" b="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1151" y="1285860"/>
          <a:ext cx="8001056" cy="4617025"/>
        </p:xfrm>
        <a:graphic>
          <a:graphicData uri="http://schemas.openxmlformats.org/drawingml/2006/table">
            <a:tbl>
              <a:tblPr/>
              <a:tblGrid>
                <a:gridCol w="1928827"/>
                <a:gridCol w="1928826"/>
                <a:gridCol w="1643074"/>
                <a:gridCol w="2500329"/>
              </a:tblGrid>
              <a:tr h="699553">
                <a:tc rowSpan="2"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22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Object</a:t>
                      </a:r>
                      <a:endParaRPr lang="vi-VN" sz="2200" dirty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Our system</a:t>
                      </a:r>
                      <a:endParaRPr lang="vi-VN" sz="22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solidFill>
                            <a:srgbClr val="000000"/>
                          </a:solidFill>
                          <a:latin typeface="+mj-lt"/>
                        </a:rPr>
                        <a:t>PASCAL VOC 2009</a:t>
                      </a:r>
                      <a:endParaRPr lang="vi-VN" sz="22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7885">
                <a:tc vMerge="1"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endParaRPr lang="vi-VN" sz="1900" dirty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900" b="1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Average Precision</a:t>
                      </a:r>
                      <a:endParaRPr lang="vi-VN" sz="1900" dirty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1900" b="1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Average Precision</a:t>
                      </a:r>
                      <a:endParaRPr lang="vi-VN" sz="1900" dirty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1900" b="1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Authors</a:t>
                      </a:r>
                      <a:endParaRPr lang="vi-VN" sz="1900" dirty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522"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2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Front/rear car</a:t>
                      </a:r>
                      <a:endParaRPr lang="vi-VN" sz="2100" dirty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44145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</a:t>
                      </a:r>
                      <a:r>
                        <a:rPr lang="en-US" sz="21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.</a:t>
                      </a:r>
                      <a:r>
                        <a:rPr lang="en-US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4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0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%</a:t>
                      </a:r>
                      <a:endParaRPr lang="vi-VN" sz="2100" dirty="0" smtClean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37.20</a:t>
                      </a:r>
                      <a:r>
                        <a:rPr lang="vi-VN" sz="2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%</a:t>
                      </a:r>
                      <a:endParaRPr lang="vi-VN" sz="2100" dirty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1600" b="1" dirty="0" smtClean="0">
                          <a:solidFill>
                            <a:srgbClr val="009900"/>
                          </a:solidFill>
                          <a:hlinkClick r:id="" action="ppaction://hlinkfile"/>
                        </a:rPr>
                        <a:t>UoCTTI_LSVM-MDPM</a:t>
                      </a:r>
                      <a:endParaRPr lang="vi-VN" sz="1600" b="1" dirty="0">
                        <a:solidFill>
                          <a:srgbClr val="0099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933"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21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Side car</a:t>
                      </a:r>
                      <a:endParaRPr lang="vi-VN" sz="210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44145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95.83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%</a:t>
                      </a:r>
                      <a:endParaRPr lang="vi-VN" sz="2100" dirty="0" smtClean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</a:tr>
              <a:tr h="640266"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2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Bi</a:t>
                      </a:r>
                      <a:r>
                        <a:rPr lang="vi-VN" sz="2100" dirty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cycle</a:t>
                      </a:r>
                      <a:endParaRPr lang="vi-VN" sz="2100" dirty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en-US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83.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76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%</a:t>
                      </a:r>
                      <a:endParaRPr lang="vi-VN" sz="2100" dirty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46.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0</a:t>
                      </a:r>
                      <a:r>
                        <a:rPr lang="vi-VN" sz="2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%</a:t>
                      </a:r>
                      <a:endParaRPr lang="vi-VN" sz="2100" dirty="0"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1600" b="1" dirty="0" smtClean="0">
                          <a:solidFill>
                            <a:srgbClr val="009900"/>
                          </a:solidFill>
                          <a:hlinkClick r:id="" action="ppaction://hlinkfile"/>
                        </a:rPr>
                        <a:t>UoCTTI_LSVM-MDPM</a:t>
                      </a:r>
                      <a:endParaRPr lang="vi-VN" sz="1600" b="1" dirty="0">
                        <a:solidFill>
                          <a:srgbClr val="0099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933"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2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Train</a:t>
                      </a:r>
                      <a:endParaRPr lang="vi-VN" sz="2100" dirty="0">
                        <a:solidFill>
                          <a:srgbClr val="0000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en-US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84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.04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%</a:t>
                      </a:r>
                      <a:endParaRPr lang="vi-VN" sz="2100" dirty="0">
                        <a:solidFill>
                          <a:srgbClr val="0000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6.30</a:t>
                      </a:r>
                      <a:r>
                        <a:rPr lang="vi-VN" sz="2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%</a:t>
                      </a:r>
                      <a:endParaRPr lang="vi-VN" sz="2100" dirty="0">
                        <a:solidFill>
                          <a:srgbClr val="0000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1600" b="1" dirty="0" smtClean="0">
                          <a:solidFill>
                            <a:srgbClr val="009900"/>
                          </a:solidFill>
                          <a:hlinkClick r:id="" action="ppaction://hlinkfile"/>
                        </a:rPr>
                        <a:t>OXFORD_MKL</a:t>
                      </a:r>
                      <a:endParaRPr lang="vi-VN" sz="1600" b="1" dirty="0">
                        <a:solidFill>
                          <a:srgbClr val="0099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933"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2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Plane</a:t>
                      </a:r>
                      <a:endParaRPr lang="vi-VN" sz="2100" dirty="0">
                        <a:solidFill>
                          <a:srgbClr val="0000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8</a:t>
                      </a:r>
                      <a:r>
                        <a:rPr lang="en-US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5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.5</a:t>
                      </a:r>
                      <a:r>
                        <a:rPr lang="en-US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9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%</a:t>
                      </a:r>
                      <a:endParaRPr lang="vi-VN" sz="2100" dirty="0">
                        <a:solidFill>
                          <a:srgbClr val="0000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en-US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47.</a:t>
                      </a:r>
                      <a:r>
                        <a:rPr lang="vi-VN" sz="2100" dirty="0" smtClean="0">
                          <a:solidFill>
                            <a:srgbClr val="000000"/>
                          </a:solidFill>
                          <a:latin typeface="Times New Roman"/>
                          <a:ea typeface="MS Mincho"/>
                          <a:cs typeface="Times New Roman"/>
                        </a:rPr>
                        <a:t>80</a:t>
                      </a:r>
                      <a:r>
                        <a:rPr lang="vi-VN" sz="2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%</a:t>
                      </a:r>
                      <a:endParaRPr lang="vi-VN" sz="2100" dirty="0">
                        <a:solidFill>
                          <a:srgbClr val="0000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44145" algn="ctr">
                        <a:spcAft>
                          <a:spcPts val="0"/>
                        </a:spcAft>
                      </a:pPr>
                      <a:r>
                        <a:rPr lang="vi-VN" sz="1600" b="1" dirty="0" smtClean="0">
                          <a:solidFill>
                            <a:srgbClr val="009900"/>
                          </a:solidFill>
                          <a:hlinkClick r:id="" action="ppaction://hlinkfile"/>
                        </a:rPr>
                        <a:t>OXFORD_MKL</a:t>
                      </a:r>
                      <a:endParaRPr lang="vi-VN" sz="1600" b="1" dirty="0">
                        <a:solidFill>
                          <a:srgbClr val="009900"/>
                        </a:solidFill>
                        <a:latin typeface="Times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85720" y="6000768"/>
            <a:ext cx="857256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65125" lvl="0" indent="-365125" algn="ctr">
              <a:lnSpc>
                <a:spcPts val="45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</a:pPr>
            <a:r>
              <a:rPr lang="en-US" sz="2600" i="1" kern="0" dirty="0" smtClean="0">
                <a:solidFill>
                  <a:srgbClr val="010000"/>
                </a:solidFill>
              </a:rPr>
              <a:t>Table 1. Comparison  between our system with PASCAL 09</a:t>
            </a:r>
          </a:p>
          <a:p>
            <a:pPr marL="365125" lvl="0" indent="-365125">
              <a:lnSpc>
                <a:spcPts val="4500"/>
              </a:lnSpc>
              <a:spcBef>
                <a:spcPts val="1800"/>
              </a:spcBef>
              <a:spcAft>
                <a:spcPts val="600"/>
              </a:spcAft>
              <a:buClr>
                <a:schemeClr val="accent6"/>
              </a:buClr>
              <a:buSzPct val="130000"/>
              <a:buFont typeface="Arial" pitchFamily="34" charset="0"/>
              <a:buChar char="•"/>
            </a:pPr>
            <a:endParaRPr lang="en-US" sz="2800" kern="0" dirty="0" smtClean="0">
              <a:solidFill>
                <a:srgbClr val="01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497E8-CFCB-4529-A362-6CD2253D4ACC}" type="slidenum">
              <a:rPr lang="en-US" smtClean="0"/>
              <a:pPr/>
              <a:t>38</a:t>
            </a:fld>
            <a:endParaRPr lang="en-US" b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D5226-F905-4032-A370-F720C65223DE}" type="slidenum">
              <a:rPr lang="en-US" smtClean="0"/>
              <a:pPr/>
              <a:t>4</a:t>
            </a:fld>
            <a:endParaRPr lang="en-US" b="0" dirty="0"/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auto">
          <a:xfrm>
            <a:off x="357158" y="4500570"/>
            <a:ext cx="8072494" cy="2071702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27753" tIns="13877" rIns="27753" bIns="13877"/>
          <a:lstStyle/>
          <a:p>
            <a:r>
              <a:rPr lang="en-US" sz="2800" i="1" dirty="0" smtClean="0">
                <a:solidFill>
                  <a:srgbClr val="344039"/>
                </a:solidFill>
                <a:cs typeface="Arial" pitchFamily="34" charset="0"/>
              </a:rPr>
              <a:t>Objectives:</a:t>
            </a:r>
            <a:endParaRPr lang="en-US" sz="2800" i="1" dirty="0">
              <a:solidFill>
                <a:srgbClr val="344039"/>
              </a:solidFill>
              <a:cs typeface="Arial" pitchFamily="34" charset="0"/>
            </a:endParaRPr>
          </a:p>
          <a:p>
            <a:pPr marL="534988" algn="ctr">
              <a:spcBef>
                <a:spcPts val="1200"/>
              </a:spcBef>
            </a:pPr>
            <a:r>
              <a:rPr lang="en-US" sz="2800" dirty="0" smtClean="0">
                <a:solidFill>
                  <a:srgbClr val="344039"/>
                </a:solidFill>
                <a:cs typeface="Arial" pitchFamily="34" charset="0"/>
              </a:rPr>
              <a:t>Combine </a:t>
            </a:r>
            <a:r>
              <a:rPr lang="en-US" sz="2800" b="1" dirty="0" smtClean="0">
                <a:solidFill>
                  <a:srgbClr val="009900"/>
                </a:solidFill>
                <a:cs typeface="Arial" pitchFamily="34" charset="0"/>
              </a:rPr>
              <a:t>multiple features </a:t>
            </a:r>
            <a:r>
              <a:rPr lang="en-US" sz="2800" dirty="0" smtClean="0">
                <a:solidFill>
                  <a:srgbClr val="344039"/>
                </a:solidFill>
                <a:cs typeface="Arial" pitchFamily="34" charset="0"/>
              </a:rPr>
              <a:t>to detect </a:t>
            </a:r>
            <a:br>
              <a:rPr lang="en-US" sz="2800" dirty="0" smtClean="0">
                <a:solidFill>
                  <a:srgbClr val="344039"/>
                </a:solidFill>
                <a:cs typeface="Arial" pitchFamily="34" charset="0"/>
              </a:rPr>
            </a:br>
            <a:r>
              <a:rPr lang="en-US" sz="2800" i="1" dirty="0" smtClean="0">
                <a:solidFill>
                  <a:srgbClr val="0000CC"/>
                </a:solidFill>
                <a:cs typeface="Arial" pitchFamily="34" charset="0"/>
              </a:rPr>
              <a:t>as many objects as</a:t>
            </a:r>
            <a:r>
              <a:rPr lang="en-US" sz="2800" dirty="0" smtClean="0">
                <a:solidFill>
                  <a:srgbClr val="344039"/>
                </a:solidFill>
                <a:cs typeface="Arial" pitchFamily="34" charset="0"/>
              </a:rPr>
              <a:t> possible</a:t>
            </a:r>
            <a:endParaRPr lang="en-US" sz="2800" dirty="0">
              <a:solidFill>
                <a:srgbClr val="344039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14347" y="2071676"/>
            <a:ext cx="7572430" cy="1857388"/>
            <a:chOff x="391027" y="4922706"/>
            <a:chExt cx="3560344" cy="424856"/>
          </a:xfrm>
        </p:grpSpPr>
        <p:sp>
          <p:nvSpPr>
            <p:cNvPr id="8" name="Right Arrow 7"/>
            <p:cNvSpPr/>
            <p:nvPr/>
          </p:nvSpPr>
          <p:spPr>
            <a:xfrm>
              <a:off x="1752600" y="5114925"/>
              <a:ext cx="371475" cy="45719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79"/>
            <p:cNvSpPr>
              <a:spLocks noChangeArrowheads="1"/>
            </p:cNvSpPr>
            <p:nvPr/>
          </p:nvSpPr>
          <p:spPr bwMode="auto">
            <a:xfrm>
              <a:off x="2406316" y="4922706"/>
              <a:ext cx="1545055" cy="424856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  <p:txBody>
            <a:bodyPr lIns="26665" tIns="13333" rIns="26665" bIns="13333"/>
            <a:lstStyle/>
            <a:p>
              <a:pPr algn="ctr"/>
              <a:r>
                <a:rPr lang="en-US" sz="2800" i="1" dirty="0" smtClean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The more objects </a:t>
              </a:r>
              <a:r>
                <a:rPr lang="en-US" sz="2800" dirty="0" smtClean="0">
                  <a:solidFill>
                    <a:srgbClr val="344039"/>
                  </a:solidFill>
                  <a:cs typeface="Arial" pitchFamily="34" charset="0"/>
                </a:rPr>
                <a:t/>
              </a:r>
              <a:br>
                <a:rPr lang="en-US" sz="2800" dirty="0" smtClean="0">
                  <a:solidFill>
                    <a:srgbClr val="344039"/>
                  </a:solidFill>
                  <a:cs typeface="Arial" pitchFamily="34" charset="0"/>
                </a:rPr>
              </a:br>
              <a:r>
                <a:rPr lang="en-US" sz="2800" dirty="0" smtClean="0">
                  <a:solidFill>
                    <a:srgbClr val="344039"/>
                  </a:solidFill>
                  <a:cs typeface="Arial" pitchFamily="34" charset="0"/>
                </a:rPr>
                <a:t>a system can detect, </a:t>
              </a:r>
              <a:r>
                <a:rPr lang="en-US" sz="2800" i="1" dirty="0" smtClean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  <a:t>the more precise </a:t>
              </a:r>
              <a:br>
                <a:rPr lang="en-US" sz="2800" i="1" dirty="0" smtClean="0">
                  <a:solidFill>
                    <a:schemeClr val="tx2">
                      <a:lumMod val="75000"/>
                    </a:schemeClr>
                  </a:solidFill>
                  <a:cs typeface="Arial" pitchFamily="34" charset="0"/>
                </a:rPr>
              </a:br>
              <a:r>
                <a:rPr lang="en-US" sz="2800" dirty="0" smtClean="0">
                  <a:solidFill>
                    <a:srgbClr val="344039"/>
                  </a:solidFill>
                  <a:cs typeface="Arial" pitchFamily="34" charset="0"/>
                </a:rPr>
                <a:t>the system is</a:t>
              </a:r>
              <a:endParaRPr lang="en-US" sz="2800" dirty="0">
                <a:solidFill>
                  <a:srgbClr val="344039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391027" y="4971278"/>
              <a:ext cx="1175586" cy="362724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  <p:txBody>
            <a:bodyPr lIns="26665" tIns="13333" rIns="26665" bIns="13333"/>
            <a:lstStyle/>
            <a:p>
              <a:pPr algn="ctr"/>
              <a:r>
                <a:rPr lang="en-US" sz="2800" dirty="0" smtClean="0">
                  <a:solidFill>
                    <a:srgbClr val="344039"/>
                  </a:solidFill>
                  <a:cs typeface="Arial" pitchFamily="34" charset="0"/>
                </a:rPr>
                <a:t>Semantic of </a:t>
              </a:r>
              <a:br>
                <a:rPr lang="en-US" sz="2800" dirty="0" smtClean="0">
                  <a:solidFill>
                    <a:srgbClr val="344039"/>
                  </a:solidFill>
                  <a:cs typeface="Arial" pitchFamily="34" charset="0"/>
                </a:rPr>
              </a:br>
              <a:r>
                <a:rPr lang="en-US" sz="2800" dirty="0" smtClean="0">
                  <a:solidFill>
                    <a:srgbClr val="344039"/>
                  </a:solidFill>
                  <a:cs typeface="Arial" pitchFamily="34" charset="0"/>
                </a:rPr>
                <a:t>an image is </a:t>
              </a:r>
              <a:br>
                <a:rPr lang="en-US" sz="2800" dirty="0" smtClean="0">
                  <a:solidFill>
                    <a:srgbClr val="344039"/>
                  </a:solidFill>
                  <a:cs typeface="Arial" pitchFamily="34" charset="0"/>
                </a:rPr>
              </a:br>
              <a:r>
                <a:rPr lang="en-US" sz="2800" dirty="0" smtClean="0">
                  <a:solidFill>
                    <a:srgbClr val="344039"/>
                  </a:solidFill>
                  <a:cs typeface="Arial" pitchFamily="34" charset="0"/>
                </a:rPr>
                <a:t>not easy to get</a:t>
              </a:r>
            </a:p>
            <a:p>
              <a:endParaRPr lang="en-US" sz="2800" dirty="0">
                <a:solidFill>
                  <a:srgbClr val="344039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428596" y="1500174"/>
            <a:ext cx="1571636" cy="571504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27753" tIns="13877" rIns="27753" bIns="13877"/>
          <a:lstStyle/>
          <a:p>
            <a:r>
              <a:rPr lang="en-US" sz="2800" i="1" dirty="0" smtClean="0">
                <a:solidFill>
                  <a:srgbClr val="344039"/>
                </a:solidFill>
                <a:cs typeface="Arial" pitchFamily="34" charset="0"/>
              </a:rPr>
              <a:t>Issue:</a:t>
            </a:r>
          </a:p>
          <a:p>
            <a:endParaRPr lang="en-US" sz="2800" dirty="0" smtClean="0">
              <a:solidFill>
                <a:srgbClr val="344039"/>
              </a:solidFill>
              <a:cs typeface="Arial" pitchFamily="34" charset="0"/>
            </a:endParaRPr>
          </a:p>
          <a:p>
            <a:endParaRPr lang="en-US" sz="2800" dirty="0">
              <a:solidFill>
                <a:srgbClr val="344039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56912" y="12920"/>
            <a:ext cx="8543956" cy="901682"/>
          </a:xfrm>
        </p:spPr>
        <p:txBody>
          <a:bodyPr/>
          <a:lstStyle/>
          <a:p>
            <a:pPr eaLnBrk="1" hangingPunct="1"/>
            <a:r>
              <a:rPr lang="en-US" dirty="0" smtClean="0"/>
              <a:t>Object detection approach</a:t>
            </a:r>
            <a:endParaRPr lang="vi-V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7884" y="1928806"/>
            <a:ext cx="2357454" cy="571500"/>
          </a:xfrm>
        </p:spPr>
        <p:txBody>
          <a:bodyPr/>
          <a:lstStyle/>
          <a:p>
            <a:pPr marL="0" indent="0" eaLnBrk="1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i="1" dirty="0" smtClean="0">
                <a:solidFill>
                  <a:srgbClr val="C00000"/>
                </a:solidFill>
              </a:rPr>
              <a:t>For  each sub-image at each scale</a:t>
            </a:r>
            <a:endParaRPr lang="vi-VN" sz="2000" i="1" dirty="0" smtClean="0">
              <a:solidFill>
                <a:srgbClr val="C00000"/>
              </a:solidFill>
            </a:endParaRPr>
          </a:p>
        </p:txBody>
      </p:sp>
      <p:sp>
        <p:nvSpPr>
          <p:cNvPr id="10" name="Line 17"/>
          <p:cNvSpPr>
            <a:spLocks noChangeShapeType="1"/>
          </p:cNvSpPr>
          <p:nvPr/>
        </p:nvSpPr>
        <p:spPr bwMode="auto">
          <a:xfrm>
            <a:off x="2907016" y="5956300"/>
            <a:ext cx="864000" cy="0"/>
          </a:xfrm>
          <a:prstGeom prst="line">
            <a:avLst/>
          </a:prstGeom>
          <a:noFill/>
          <a:ln w="44450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1082675" y="2898775"/>
            <a:ext cx="1643063" cy="3402013"/>
            <a:chOff x="824388" y="2915286"/>
            <a:chExt cx="1643074" cy="3401728"/>
          </a:xfrm>
        </p:grpSpPr>
        <p:sp>
          <p:nvSpPr>
            <p:cNvPr id="12297" name="Rectangle 8"/>
            <p:cNvSpPr>
              <a:spLocks noChangeArrowheads="1"/>
            </p:cNvSpPr>
            <p:nvPr/>
          </p:nvSpPr>
          <p:spPr bwMode="auto">
            <a:xfrm>
              <a:off x="824388" y="4286256"/>
              <a:ext cx="1643074" cy="714380"/>
            </a:xfrm>
            <a:prstGeom prst="rect">
              <a:avLst/>
            </a:prstGeom>
            <a:solidFill>
              <a:schemeClr val="accent1">
                <a:alpha val="38000"/>
              </a:schemeClr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  <a:latin typeface="Times New Roman" pitchFamily="18" charset="0"/>
                  <a:cs typeface="Angsana New" pitchFamily="18" charset="-34"/>
                </a:rPr>
                <a:t>Set of training car images</a:t>
              </a:r>
              <a:endParaRPr lang="en-US" sz="2000" dirty="0">
                <a:solidFill>
                  <a:srgbClr val="002060"/>
                </a:solidFill>
                <a:latin typeface="Times New Roman" pitchFamily="18" charset="0"/>
              </a:endParaRPr>
            </a:p>
          </p:txBody>
        </p:sp>
        <p:sp>
          <p:nvSpPr>
            <p:cNvPr id="6" name="Text Box 13"/>
            <p:cNvSpPr txBox="1">
              <a:spLocks noChangeArrowheads="1"/>
            </p:cNvSpPr>
            <p:nvPr/>
          </p:nvSpPr>
          <p:spPr bwMode="auto">
            <a:xfrm>
              <a:off x="851376" y="2915286"/>
              <a:ext cx="1571636" cy="714315"/>
            </a:xfrm>
            <a:prstGeom prst="rect">
              <a:avLst/>
            </a:prstGeom>
            <a:solidFill>
              <a:srgbClr val="7030A0">
                <a:alpha val="38000"/>
              </a:srgbClr>
            </a:solidFill>
            <a:ln w="6350" cap="rnd">
              <a:solidFill>
                <a:srgbClr val="612A8A"/>
              </a:solidFill>
              <a:round/>
              <a:headEnd/>
              <a:tailEnd/>
            </a:ln>
            <a:effectLst>
              <a:outerShdw blurRad="76200" dist="63500" dir="8520000" sx="88000" sy="88000" algn="ctr" rotWithShape="0">
                <a:srgbClr val="000000">
                  <a:alpha val="22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00" dirty="0" smtClean="0">
                  <a:solidFill>
                    <a:srgbClr val="002060"/>
                  </a:solidFill>
                  <a:latin typeface="Times New Roman" pitchFamily="18" charset="0"/>
                  <a:cs typeface="Angsana New" pitchFamily="18" charset="-34"/>
                </a:rPr>
                <a:t>Corner </a:t>
              </a:r>
              <a:r>
                <a:rPr lang="en-US" sz="2200" dirty="0">
                  <a:solidFill>
                    <a:srgbClr val="002060"/>
                  </a:solidFill>
                  <a:latin typeface="Times New Roman" pitchFamily="18" charset="0"/>
                  <a:cs typeface="Angsana New" pitchFamily="18" charset="-34"/>
                </a:rPr>
                <a:t>map</a:t>
              </a:r>
              <a:endParaRPr lang="en-US" sz="2200" dirty="0">
                <a:solidFill>
                  <a:srgbClr val="00206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7" name="Text Box 13"/>
            <p:cNvSpPr txBox="1">
              <a:spLocks noChangeArrowheads="1"/>
            </p:cNvSpPr>
            <p:nvPr/>
          </p:nvSpPr>
          <p:spPr bwMode="auto">
            <a:xfrm>
              <a:off x="851376" y="5602699"/>
              <a:ext cx="1571636" cy="714315"/>
            </a:xfrm>
            <a:prstGeom prst="rect">
              <a:avLst/>
            </a:prstGeom>
            <a:solidFill>
              <a:srgbClr val="7030A0">
                <a:alpha val="38000"/>
              </a:srgbClr>
            </a:solidFill>
            <a:ln w="6350" cap="rnd">
              <a:solidFill>
                <a:srgbClr val="612A8A"/>
              </a:solidFill>
              <a:round/>
              <a:headEnd/>
              <a:tailEnd/>
            </a:ln>
            <a:effectLst>
              <a:outerShdw blurRad="76200" dist="63500" dir="8520000" sx="88000" sy="88000" algn="ctr" rotWithShape="0">
                <a:srgbClr val="000000">
                  <a:alpha val="22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lnSpc>
                  <a:spcPts val="23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200" dirty="0" smtClean="0">
                  <a:solidFill>
                    <a:srgbClr val="002060"/>
                  </a:solidFill>
                  <a:latin typeface="Times New Roman" pitchFamily="18" charset="0"/>
                  <a:cs typeface="Angsana New" pitchFamily="18" charset="-34"/>
                </a:rPr>
                <a:t>Edge </a:t>
              </a:r>
              <a:r>
                <a:rPr lang="en-US" sz="2200" dirty="0">
                  <a:solidFill>
                    <a:srgbClr val="002060"/>
                  </a:solidFill>
                  <a:latin typeface="Times New Roman" pitchFamily="18" charset="0"/>
                  <a:cs typeface="Angsana New" pitchFamily="18" charset="-34"/>
                </a:rPr>
                <a:t>map</a:t>
              </a:r>
              <a:endParaRPr lang="en-US" sz="2200" dirty="0">
                <a:solidFill>
                  <a:srgbClr val="002060"/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12300" name="Line 15"/>
            <p:cNvSpPr>
              <a:spLocks noChangeShapeType="1"/>
            </p:cNvSpPr>
            <p:nvPr/>
          </p:nvSpPr>
          <p:spPr bwMode="auto">
            <a:xfrm>
              <a:off x="1637502" y="5113018"/>
              <a:ext cx="1588" cy="396000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2301" name="Line 15"/>
            <p:cNvSpPr>
              <a:spLocks noChangeShapeType="1"/>
            </p:cNvSpPr>
            <p:nvPr/>
          </p:nvSpPr>
          <p:spPr bwMode="auto">
            <a:xfrm rot="10800000">
              <a:off x="1637502" y="3772542"/>
              <a:ext cx="1588" cy="396000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8" name="Line 17"/>
          <p:cNvSpPr>
            <a:spLocks noChangeShapeType="1"/>
          </p:cNvSpPr>
          <p:nvPr/>
        </p:nvSpPr>
        <p:spPr bwMode="auto">
          <a:xfrm>
            <a:off x="2899079" y="3241675"/>
            <a:ext cx="864000" cy="0"/>
          </a:xfrm>
          <a:prstGeom prst="line">
            <a:avLst/>
          </a:prstGeom>
          <a:noFill/>
          <a:ln w="44450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857250" y="2643188"/>
            <a:ext cx="2143125" cy="3929062"/>
          </a:xfrm>
          <a:prstGeom prst="rect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114300" algn="just">
              <a:spcBef>
                <a:spcPct val="50000"/>
              </a:spcBef>
            </a:pPr>
            <a:endParaRPr lang="vi-VN" sz="2000">
              <a:solidFill>
                <a:schemeClr val="accent2"/>
              </a:solidFill>
              <a:latin typeface="Times New Roman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56912" y="1573213"/>
            <a:ext cx="8914584" cy="5098633"/>
            <a:chOff x="156912" y="1573213"/>
            <a:chExt cx="8914584" cy="5098633"/>
          </a:xfrm>
        </p:grpSpPr>
        <p:grpSp>
          <p:nvGrpSpPr>
            <p:cNvPr id="2" name="Group 25"/>
            <p:cNvGrpSpPr>
              <a:grpSpLocks/>
            </p:cNvGrpSpPr>
            <p:nvPr/>
          </p:nvGrpSpPr>
          <p:grpSpPr bwMode="auto">
            <a:xfrm>
              <a:off x="156912" y="1573213"/>
              <a:ext cx="8914584" cy="4784725"/>
              <a:chOff x="157497" y="1572821"/>
              <a:chExt cx="8914648" cy="4785137"/>
            </a:xfrm>
          </p:grpSpPr>
          <p:grpSp>
            <p:nvGrpSpPr>
              <p:cNvPr id="4" name="Group 24"/>
              <p:cNvGrpSpPr>
                <a:grpSpLocks/>
              </p:cNvGrpSpPr>
              <p:nvPr/>
            </p:nvGrpSpPr>
            <p:grpSpPr bwMode="auto">
              <a:xfrm>
                <a:off x="157497" y="1572821"/>
                <a:ext cx="5749965" cy="4758147"/>
                <a:chOff x="143849" y="1572821"/>
                <a:chExt cx="5749965" cy="4758147"/>
              </a:xfrm>
            </p:grpSpPr>
            <p:sp>
              <p:nvSpPr>
                <p:cNvPr id="12305" name="Rectangle 10"/>
                <p:cNvSpPr>
                  <a:spLocks noChangeArrowheads="1"/>
                </p:cNvSpPr>
                <p:nvPr/>
              </p:nvSpPr>
              <p:spPr bwMode="auto">
                <a:xfrm>
                  <a:off x="143849" y="1709371"/>
                  <a:ext cx="1500198" cy="428627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51000"/>
                  </a:schemeClr>
                </a:solidFill>
                <a:ln w="635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en-US" sz="2000" dirty="0">
                      <a:solidFill>
                        <a:schemeClr val="accent4">
                          <a:lumMod val="10000"/>
                        </a:schemeClr>
                      </a:solidFill>
                      <a:latin typeface="Times New Roman" pitchFamily="18" charset="0"/>
                    </a:rPr>
                    <a:t>Input image</a:t>
                  </a:r>
                </a:p>
              </p:txBody>
            </p:sp>
            <p:sp>
              <p:nvSpPr>
                <p:cNvPr id="12306" name="Rectangle 10"/>
                <p:cNvSpPr>
                  <a:spLocks noChangeArrowheads="1"/>
                </p:cNvSpPr>
                <p:nvPr/>
              </p:nvSpPr>
              <p:spPr bwMode="auto">
                <a:xfrm>
                  <a:off x="2230646" y="1572821"/>
                  <a:ext cx="1500198" cy="704855"/>
                </a:xfrm>
                <a:prstGeom prst="rect">
                  <a:avLst/>
                </a:prstGeom>
                <a:solidFill>
                  <a:srgbClr val="7030A0">
                    <a:alpha val="30196"/>
                  </a:srgbClr>
                </a:solidFill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en-US" sz="2000" dirty="0">
                      <a:solidFill>
                        <a:schemeClr val="accent4">
                          <a:lumMod val="10000"/>
                        </a:schemeClr>
                      </a:solidFill>
                      <a:latin typeface="Times New Roman" pitchFamily="18" charset="0"/>
                    </a:rPr>
                    <a:t>Pre-processing</a:t>
                  </a:r>
                </a:p>
              </p:txBody>
            </p:sp>
            <p:sp>
              <p:nvSpPr>
                <p:cNvPr id="12307" name="Rectangle 10"/>
                <p:cNvSpPr>
                  <a:spLocks noChangeArrowheads="1"/>
                </p:cNvSpPr>
                <p:nvPr/>
              </p:nvSpPr>
              <p:spPr bwMode="auto">
                <a:xfrm>
                  <a:off x="4309260" y="1580142"/>
                  <a:ext cx="1392726" cy="714380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51000"/>
                  </a:schemeClr>
                </a:solidFill>
                <a:ln w="635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en-US" sz="2000" dirty="0" smtClean="0">
                      <a:solidFill>
                        <a:schemeClr val="accent4">
                          <a:lumMod val="10000"/>
                        </a:schemeClr>
                      </a:solidFill>
                      <a:latin typeface="Times New Roman" pitchFamily="18" charset="0"/>
                    </a:rPr>
                    <a:t>standard </a:t>
                  </a:r>
                  <a:r>
                    <a:rPr lang="en-US" sz="2000" dirty="0">
                      <a:solidFill>
                        <a:schemeClr val="accent4">
                          <a:lumMod val="10000"/>
                        </a:schemeClr>
                      </a:solidFill>
                      <a:latin typeface="Times New Roman" pitchFamily="18" charset="0"/>
                    </a:rPr>
                    <a:t>image</a:t>
                  </a:r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4015597" y="2825466"/>
                  <a:ext cx="1836013" cy="785881"/>
                </a:xfrm>
                <a:prstGeom prst="roundRect">
                  <a:avLst/>
                </a:prstGeom>
                <a:solidFill>
                  <a:srgbClr val="92D050">
                    <a:alpha val="64000"/>
                  </a:srgbClr>
                </a:solidFill>
                <a:ln>
                  <a:solidFill>
                    <a:srgbClr val="00B050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900" b="1" dirty="0">
                      <a:solidFill>
                        <a:srgbClr val="000000"/>
                      </a:solidFill>
                    </a:rPr>
                    <a:t>Satisfy </a:t>
                  </a:r>
                </a:p>
                <a:p>
                  <a:pPr algn="ctr" fontAlgn="auto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900" b="1" dirty="0" smtClean="0">
                      <a:solidFill>
                        <a:srgbClr val="000000"/>
                      </a:solidFill>
                    </a:rPr>
                    <a:t>Corner map</a:t>
                  </a:r>
                  <a:endParaRPr lang="en-US" sz="19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309" name="Line 17"/>
                <p:cNvSpPr>
                  <a:spLocks noChangeShapeType="1"/>
                </p:cNvSpPr>
                <p:nvPr/>
              </p:nvSpPr>
              <p:spPr bwMode="auto">
                <a:xfrm>
                  <a:off x="1718836" y="1937332"/>
                  <a:ext cx="432000" cy="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2310" name="Line 17"/>
                <p:cNvSpPr>
                  <a:spLocks noChangeShapeType="1"/>
                </p:cNvSpPr>
                <p:nvPr/>
              </p:nvSpPr>
              <p:spPr bwMode="auto">
                <a:xfrm>
                  <a:off x="3812990" y="1937332"/>
                  <a:ext cx="432000" cy="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2311" name="Line 15"/>
                <p:cNvSpPr>
                  <a:spLocks noChangeShapeType="1"/>
                </p:cNvSpPr>
                <p:nvPr/>
              </p:nvSpPr>
              <p:spPr bwMode="auto">
                <a:xfrm>
                  <a:off x="4918356" y="2360842"/>
                  <a:ext cx="1588" cy="39600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>
                  <a:off x="4057801" y="4196745"/>
                  <a:ext cx="1836013" cy="785881"/>
                </a:xfrm>
                <a:prstGeom prst="roundRect">
                  <a:avLst/>
                </a:prstGeom>
                <a:solidFill>
                  <a:srgbClr val="92D050">
                    <a:alpha val="64000"/>
                  </a:srgbClr>
                </a:solidFill>
                <a:ln>
                  <a:solidFill>
                    <a:srgbClr val="00B050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900" b="1" dirty="0">
                      <a:solidFill>
                        <a:srgbClr val="000000"/>
                      </a:solidFill>
                    </a:rPr>
                    <a:t>Satisfy </a:t>
                  </a:r>
                </a:p>
                <a:p>
                  <a:pPr algn="ctr" fontAlgn="auto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900" b="1" dirty="0" smtClean="0">
                      <a:solidFill>
                        <a:srgbClr val="000000"/>
                      </a:solidFill>
                    </a:rPr>
                    <a:t>Orientation</a:t>
                  </a:r>
                  <a:endParaRPr lang="en-US" sz="19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4057801" y="5545088"/>
                  <a:ext cx="1836013" cy="785880"/>
                </a:xfrm>
                <a:prstGeom prst="roundRect">
                  <a:avLst/>
                </a:prstGeom>
                <a:solidFill>
                  <a:srgbClr val="92D050">
                    <a:alpha val="64000"/>
                  </a:srgbClr>
                </a:solidFill>
                <a:ln>
                  <a:solidFill>
                    <a:srgbClr val="00B050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900" b="1" dirty="0">
                      <a:solidFill>
                        <a:srgbClr val="000000"/>
                      </a:solidFill>
                    </a:rPr>
                    <a:t>Satisfy </a:t>
                  </a:r>
                </a:p>
                <a:p>
                  <a:pPr algn="ctr" fontAlgn="auto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900" b="1" dirty="0" smtClean="0">
                      <a:solidFill>
                        <a:srgbClr val="000000"/>
                      </a:solidFill>
                    </a:rPr>
                    <a:t>Edge </a:t>
                  </a:r>
                  <a:r>
                    <a:rPr lang="en-US" sz="1900" b="1" dirty="0">
                      <a:solidFill>
                        <a:srgbClr val="000000"/>
                      </a:solidFill>
                    </a:rPr>
                    <a:t>map</a:t>
                  </a:r>
                </a:p>
              </p:txBody>
            </p:sp>
            <p:sp>
              <p:nvSpPr>
                <p:cNvPr id="12315" name="Line 15"/>
                <p:cNvSpPr>
                  <a:spLocks noChangeShapeType="1"/>
                </p:cNvSpPr>
                <p:nvPr/>
              </p:nvSpPr>
              <p:spPr bwMode="auto">
                <a:xfrm>
                  <a:off x="4960560" y="5066956"/>
                  <a:ext cx="1588" cy="39600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</p:grp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7929137" y="5592717"/>
                <a:ext cx="1143008" cy="765241"/>
              </a:xfrm>
              <a:prstGeom prst="rect">
                <a:avLst/>
              </a:prstGeom>
              <a:solidFill>
                <a:schemeClr val="accent5">
                  <a:lumMod val="75000"/>
                  <a:alpha val="51000"/>
                </a:schemeClr>
              </a:solidFill>
              <a:ln w="6350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00" dirty="0">
                  <a:latin typeface="Times New Roman" pitchFamily="18" charset="0"/>
                  <a:cs typeface="+mn-cs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300" dirty="0" smtClean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cs typeface="+mn-cs"/>
                  </a:rPr>
                  <a:t>Object</a:t>
                </a:r>
                <a:endParaRPr lang="en-US" sz="2300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2304" name="Line 17"/>
              <p:cNvSpPr>
                <a:spLocks noChangeShapeType="1"/>
              </p:cNvSpPr>
              <p:nvPr/>
            </p:nvSpPr>
            <p:spPr bwMode="auto">
              <a:xfrm>
                <a:off x="6167338" y="6072201"/>
                <a:ext cx="1620012" cy="0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vi-VN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970904" y="3690044"/>
              <a:ext cx="3088588" cy="2981802"/>
              <a:chOff x="4970904" y="3690044"/>
              <a:chExt cx="3088588" cy="2981802"/>
            </a:xfrm>
          </p:grpSpPr>
          <p:sp>
            <p:nvSpPr>
              <p:cNvPr id="29" name="Line 15"/>
              <p:cNvSpPr>
                <a:spLocks noChangeShapeType="1"/>
              </p:cNvSpPr>
              <p:nvPr/>
            </p:nvSpPr>
            <p:spPr bwMode="auto">
              <a:xfrm>
                <a:off x="4970904" y="3690044"/>
                <a:ext cx="1588" cy="395966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0" name="Rounded Rectangle 29"/>
              <p:cNvSpPr/>
              <p:nvPr/>
            </p:nvSpPr>
            <p:spPr bwMode="auto">
              <a:xfrm>
                <a:off x="5916352" y="4101176"/>
                <a:ext cx="2143140" cy="1000132"/>
              </a:xfrm>
              <a:prstGeom prst="roundRect">
                <a:avLst/>
              </a:prstGeom>
              <a:gradFill>
                <a:gsLst>
                  <a:gs pos="36000">
                    <a:schemeClr val="tx2">
                      <a:lumMod val="20000"/>
                      <a:lumOff val="80000"/>
                      <a:alpha val="7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n>
                <a:solidFill>
                  <a:srgbClr val="00B050">
                    <a:alpha val="80000"/>
                  </a:srgbClr>
                </a:solidFill>
              </a:ln>
              <a:scene3d>
                <a:camera prst="orthographicFront">
                  <a:rot lat="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lnSpc>
                    <a:spcPts val="27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900" dirty="0" smtClean="0">
                    <a:solidFill>
                      <a:srgbClr val="000000"/>
                    </a:solidFill>
                  </a:rPr>
                  <a:t>Check on other </a:t>
                </a:r>
                <a:r>
                  <a:rPr lang="en-US" sz="1900" b="1" dirty="0" smtClean="0">
                    <a:solidFill>
                      <a:srgbClr val="000000"/>
                    </a:solidFill>
                  </a:rPr>
                  <a:t/>
                </a:r>
                <a:br>
                  <a:rPr lang="en-US" sz="1900" b="1" dirty="0" smtClean="0">
                    <a:solidFill>
                      <a:srgbClr val="000000"/>
                    </a:solidFill>
                  </a:rPr>
                </a:br>
                <a:r>
                  <a:rPr lang="en-US" sz="1900" b="1" i="1" dirty="0" smtClean="0">
                    <a:solidFill>
                      <a:srgbClr val="000000"/>
                    </a:solidFill>
                  </a:rPr>
                  <a:t>strong feature</a:t>
                </a:r>
                <a:endParaRPr lang="en-US" sz="1900" b="1" i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Line 17"/>
              <p:cNvSpPr>
                <a:spLocks noChangeShapeType="1"/>
              </p:cNvSpPr>
              <p:nvPr/>
            </p:nvSpPr>
            <p:spPr bwMode="auto">
              <a:xfrm rot="-2700000">
                <a:off x="6090001" y="5580761"/>
                <a:ext cx="720000" cy="0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3" name="Line 17"/>
              <p:cNvSpPr>
                <a:spLocks noChangeShapeType="1"/>
              </p:cNvSpPr>
              <p:nvPr/>
            </p:nvSpPr>
            <p:spPr bwMode="auto">
              <a:xfrm rot="2460000">
                <a:off x="7087743" y="5555015"/>
                <a:ext cx="720000" cy="0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4" name="Rectangle 17"/>
              <p:cNvSpPr>
                <a:spLocks noChangeArrowheads="1"/>
              </p:cNvSpPr>
              <p:nvPr/>
            </p:nvSpPr>
            <p:spPr bwMode="auto">
              <a:xfrm>
                <a:off x="6072198" y="5300456"/>
                <a:ext cx="1571636" cy="571504"/>
              </a:xfrm>
              <a:prstGeom prst="rect">
                <a:avLst/>
              </a:prstGeom>
              <a:noFill/>
              <a:ln w="12700">
                <a:noFill/>
                <a:round/>
                <a:headEnd/>
                <a:tailEnd/>
              </a:ln>
            </p:spPr>
            <p:txBody>
              <a:bodyPr lIns="27753" tIns="13877" rIns="27753" bIns="13877"/>
              <a:lstStyle/>
              <a:p>
                <a:r>
                  <a:rPr lang="en-US" sz="1800" dirty="0" smtClean="0">
                    <a:solidFill>
                      <a:srgbClr val="344039"/>
                    </a:solidFill>
                    <a:cs typeface="Arial" pitchFamily="34" charset="0"/>
                  </a:rPr>
                  <a:t>(1)</a:t>
                </a:r>
              </a:p>
              <a:p>
                <a:endParaRPr lang="en-US" sz="2800" dirty="0" smtClean="0">
                  <a:solidFill>
                    <a:srgbClr val="344039"/>
                  </a:solidFill>
                  <a:cs typeface="Arial" pitchFamily="34" charset="0"/>
                </a:endParaRPr>
              </a:p>
              <a:p>
                <a:endParaRPr lang="en-US" sz="2800" dirty="0">
                  <a:solidFill>
                    <a:srgbClr val="344039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Rectangle 17"/>
              <p:cNvSpPr>
                <a:spLocks noChangeArrowheads="1"/>
              </p:cNvSpPr>
              <p:nvPr/>
            </p:nvSpPr>
            <p:spPr bwMode="auto">
              <a:xfrm>
                <a:off x="6224598" y="6100342"/>
                <a:ext cx="1571636" cy="571504"/>
              </a:xfrm>
              <a:prstGeom prst="rect">
                <a:avLst/>
              </a:prstGeom>
              <a:noFill/>
              <a:ln w="12700">
                <a:noFill/>
                <a:round/>
                <a:headEnd/>
                <a:tailEnd/>
              </a:ln>
            </p:spPr>
            <p:txBody>
              <a:bodyPr lIns="27753" tIns="13877" rIns="27753" bIns="13877"/>
              <a:lstStyle/>
              <a:p>
                <a:r>
                  <a:rPr lang="en-US" sz="1800" dirty="0" smtClean="0">
                    <a:solidFill>
                      <a:srgbClr val="344039"/>
                    </a:solidFill>
                    <a:cs typeface="Arial" pitchFamily="34" charset="0"/>
                  </a:rPr>
                  <a:t>(2)</a:t>
                </a:r>
              </a:p>
              <a:p>
                <a:endParaRPr lang="en-US" sz="2800" dirty="0" smtClean="0">
                  <a:solidFill>
                    <a:srgbClr val="344039"/>
                  </a:solidFill>
                  <a:cs typeface="Arial" pitchFamily="34" charset="0"/>
                </a:endParaRPr>
              </a:p>
              <a:p>
                <a:endParaRPr lang="en-US" sz="2800" dirty="0">
                  <a:solidFill>
                    <a:srgbClr val="344039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3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4484" y="6566770"/>
            <a:ext cx="379412" cy="228600"/>
          </a:xfrm>
        </p:spPr>
        <p:txBody>
          <a:bodyPr/>
          <a:lstStyle/>
          <a:p>
            <a:fld id="{DA3D5226-F905-4032-A370-F720C65223DE}" type="slidenum">
              <a:rPr lang="en-US" smtClean="0"/>
              <a:pPr/>
              <a:t>5</a:t>
            </a:fld>
            <a:endParaRPr 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28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214282" y="7938"/>
            <a:ext cx="8472518" cy="849294"/>
          </a:xfrm>
        </p:spPr>
        <p:txBody>
          <a:bodyPr/>
          <a:lstStyle/>
          <a:p>
            <a:pPr eaLnBrk="1" hangingPunct="1"/>
            <a:r>
              <a:rPr lang="en-US" dirty="0" smtClean="0"/>
              <a:t>Edge map and corner map (training)</a:t>
            </a:r>
            <a:endParaRPr lang="vi-VN" dirty="0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071938" y="4529138"/>
            <a:ext cx="2214562" cy="928687"/>
          </a:xfrm>
        </p:spPr>
        <p:txBody>
          <a:bodyPr/>
          <a:lstStyle/>
          <a:p>
            <a:pPr eaLnBrk="1" hangingPunct="1">
              <a:lnSpc>
                <a:spcPts val="2000"/>
              </a:lnSpc>
              <a:spcBef>
                <a:spcPct val="0"/>
              </a:spcBef>
              <a:buClrTx/>
            </a:pPr>
            <a:r>
              <a:rPr lang="en-US" sz="2700" smtClean="0"/>
              <a:t> </a:t>
            </a:r>
          </a:p>
          <a:p>
            <a:pPr eaLnBrk="1" hangingPunct="1">
              <a:lnSpc>
                <a:spcPts val="2000"/>
              </a:lnSpc>
              <a:spcBef>
                <a:spcPct val="0"/>
              </a:spcBef>
              <a:buClrTx/>
            </a:pPr>
            <a:r>
              <a:rPr lang="en-US" sz="2700" smtClean="0"/>
              <a:t> </a:t>
            </a:r>
          </a:p>
          <a:p>
            <a:pPr eaLnBrk="1" hangingPunct="1">
              <a:lnSpc>
                <a:spcPts val="2000"/>
              </a:lnSpc>
              <a:spcBef>
                <a:spcPct val="0"/>
              </a:spcBef>
              <a:buClrTx/>
            </a:pPr>
            <a:r>
              <a:rPr lang="en-US" sz="2700" smtClean="0"/>
              <a:t> </a:t>
            </a:r>
            <a:endParaRPr lang="vi-VN" sz="2700" smtClean="0"/>
          </a:p>
        </p:txBody>
      </p:sp>
      <p:grpSp>
        <p:nvGrpSpPr>
          <p:cNvPr id="45" name="Group 44"/>
          <p:cNvGrpSpPr/>
          <p:nvPr/>
        </p:nvGrpSpPr>
        <p:grpSpPr>
          <a:xfrm>
            <a:off x="123606" y="1157052"/>
            <a:ext cx="9088437" cy="5006975"/>
            <a:chOff x="109538" y="1636735"/>
            <a:chExt cx="9088437" cy="5006975"/>
          </a:xfrm>
        </p:grpSpPr>
        <p:sp>
          <p:nvSpPr>
            <p:cNvPr id="39" name="Content Placeholder 2"/>
            <p:cNvSpPr txBox="1">
              <a:spLocks/>
            </p:cNvSpPr>
            <p:nvPr/>
          </p:nvSpPr>
          <p:spPr bwMode="auto">
            <a:xfrm>
              <a:off x="109538" y="4857750"/>
              <a:ext cx="1428750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rgbClr val="C00000"/>
                </a:buClr>
                <a:buSzPct val="100000"/>
                <a:defRPr/>
              </a:pPr>
              <a:r>
                <a:rPr lang="en-US" sz="1700" i="1" kern="0" dirty="0">
                  <a:solidFill>
                    <a:srgbClr val="FF0000"/>
                  </a:solidFill>
                  <a:latin typeface="+mn-lt"/>
                  <a:cs typeface="+mn-cs"/>
                </a:rPr>
                <a:t>Corner map</a:t>
              </a:r>
              <a:endParaRPr lang="vi-VN" sz="1700" i="1" kern="0" dirty="0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14313" y="1636735"/>
              <a:ext cx="8983662" cy="5006975"/>
              <a:chOff x="214313" y="1571612"/>
              <a:chExt cx="8983662" cy="5006975"/>
            </a:xfrm>
          </p:grpSpPr>
          <p:pic>
            <p:nvPicPr>
              <p:cNvPr id="7181" name="Picture 18" descr="E:\Master - Japan\Thesis - Japan\Edge and corner - EAT CAT\EDGE MAP\eat_fr_6248sm_1.bmp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800975" y="2786063"/>
                <a:ext cx="118110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3" name="Group 42"/>
              <p:cNvGrpSpPr/>
              <p:nvPr/>
            </p:nvGrpSpPr>
            <p:grpSpPr>
              <a:xfrm>
                <a:off x="214313" y="1571612"/>
                <a:ext cx="7500937" cy="5006975"/>
                <a:chOff x="214313" y="1500188"/>
                <a:chExt cx="7500937" cy="5006975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214313" y="1500188"/>
                  <a:ext cx="7500937" cy="3200400"/>
                  <a:chOff x="214313" y="1500188"/>
                  <a:chExt cx="7500937" cy="3200400"/>
                </a:xfrm>
              </p:grpSpPr>
              <p:pic>
                <p:nvPicPr>
                  <p:cNvPr id="7172" name="Picture 2" descr="E:\Master - Japan\Thesis - Japan\Edge and corner - EAT CAT\EDGE MAP\FR_6248\car_0011.JP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929063" y="2500313"/>
                    <a:ext cx="1181100" cy="9144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173" name="Picture 3" descr="E:\Master - Japan\Thesis - Japan\Edge and corner - EAT CAT\EDGE MAP\FR_6248\car_0042.JP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3929063" y="1500188"/>
                    <a:ext cx="1181100" cy="9144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174" name="Picture 7" descr="E:\Master - Japan\Thesis - Japan\Edge and corner - EAT CAT\EDGE MAP\FR_6248\car_0084.JP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3929063" y="3500438"/>
                    <a:ext cx="1181100" cy="9144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175" name="Picture 12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2147888" y="3500438"/>
                    <a:ext cx="1295400" cy="9715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176" name="Picture 13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5559425" y="3500438"/>
                    <a:ext cx="1257300" cy="9906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177" name="Picture 14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>
                    <a:off x="2176463" y="2500313"/>
                    <a:ext cx="1276350" cy="9906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178" name="Picture 15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/>
                  <a:srcRect/>
                  <a:stretch>
                    <a:fillRect/>
                  </a:stretch>
                </p:blipFill>
                <p:spPr bwMode="auto">
                  <a:xfrm>
                    <a:off x="5559425" y="2500313"/>
                    <a:ext cx="1257300" cy="9715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179" name="Picture 16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>
                    <a:off x="2160588" y="1500188"/>
                    <a:ext cx="1276350" cy="9715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180" name="Picture 17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>
                    <a:off x="5588000" y="1500188"/>
                    <a:ext cx="1238250" cy="9906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182" name="Picture 19" descr="E:\Master - Japan\Thesis - Japan\Edge and corner - EAT CAT\EDGE MAP\CAT_FR_6248_AVG.bmp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214313" y="3786188"/>
                    <a:ext cx="1181100" cy="9144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183" name="Picture 20" descr="E:\Master - Japan\Thesis - Japan\Edge and corner - EAT CAT\EDGE MAP\CAT_FR_6248_BI.bmp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214313" y="2786063"/>
                    <a:ext cx="1181100" cy="9144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7184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5170488" y="2000250"/>
                    <a:ext cx="358775" cy="1588"/>
                  </a:xfrm>
                  <a:prstGeom prst="line">
                    <a:avLst/>
                  </a:prstGeom>
                  <a:noFill/>
                  <a:ln w="476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185" name="Line 11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3471863" y="2000250"/>
                    <a:ext cx="360362" cy="1588"/>
                  </a:xfrm>
                  <a:prstGeom prst="line">
                    <a:avLst/>
                  </a:prstGeom>
                  <a:noFill/>
                  <a:ln w="476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186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5170488" y="2943225"/>
                    <a:ext cx="358775" cy="1588"/>
                  </a:xfrm>
                  <a:prstGeom prst="line">
                    <a:avLst/>
                  </a:prstGeom>
                  <a:noFill/>
                  <a:ln w="476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187" name="Line 11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3471863" y="2943225"/>
                    <a:ext cx="360362" cy="1588"/>
                  </a:xfrm>
                  <a:prstGeom prst="line">
                    <a:avLst/>
                  </a:prstGeom>
                  <a:noFill/>
                  <a:ln w="476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188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5156200" y="3954463"/>
                    <a:ext cx="360363" cy="1587"/>
                  </a:xfrm>
                  <a:prstGeom prst="line">
                    <a:avLst/>
                  </a:prstGeom>
                  <a:noFill/>
                  <a:ln w="476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189" name="Line 11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3457575" y="3954463"/>
                    <a:ext cx="360363" cy="1587"/>
                  </a:xfrm>
                  <a:prstGeom prst="line">
                    <a:avLst/>
                  </a:prstGeom>
                  <a:noFill/>
                  <a:ln w="476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190" name="Line 11"/>
                  <p:cNvSpPr>
                    <a:spLocks noChangeShapeType="1"/>
                  </p:cNvSpPr>
                  <p:nvPr/>
                </p:nvSpPr>
                <p:spPr bwMode="auto">
                  <a:xfrm rot="10800000" flipV="1">
                    <a:off x="1500188" y="1928813"/>
                    <a:ext cx="642937" cy="1714500"/>
                  </a:xfrm>
                  <a:prstGeom prst="line">
                    <a:avLst/>
                  </a:prstGeom>
                  <a:noFill/>
                  <a:ln w="222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191" name="Line 11"/>
                  <p:cNvSpPr>
                    <a:spLocks noChangeShapeType="1"/>
                  </p:cNvSpPr>
                  <p:nvPr/>
                </p:nvSpPr>
                <p:spPr bwMode="auto">
                  <a:xfrm rot="10800000" flipV="1">
                    <a:off x="1571625" y="2786063"/>
                    <a:ext cx="571500" cy="928687"/>
                  </a:xfrm>
                  <a:prstGeom prst="line">
                    <a:avLst/>
                  </a:prstGeom>
                  <a:noFill/>
                  <a:ln w="222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192" name="Line 11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571625" y="3857625"/>
                    <a:ext cx="500063" cy="142875"/>
                  </a:xfrm>
                  <a:prstGeom prst="line">
                    <a:avLst/>
                  </a:prstGeom>
                  <a:noFill/>
                  <a:ln w="222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193" name="Line 11"/>
                  <p:cNvSpPr>
                    <a:spLocks noChangeShapeType="1"/>
                  </p:cNvSpPr>
                  <p:nvPr/>
                </p:nvSpPr>
                <p:spPr bwMode="auto">
                  <a:xfrm rot="10800000" flipH="1" flipV="1">
                    <a:off x="6913563" y="1957388"/>
                    <a:ext cx="801687" cy="1471612"/>
                  </a:xfrm>
                  <a:prstGeom prst="line">
                    <a:avLst/>
                  </a:prstGeom>
                  <a:noFill/>
                  <a:ln w="222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194" name="Line 11"/>
                  <p:cNvSpPr>
                    <a:spLocks noChangeShapeType="1"/>
                  </p:cNvSpPr>
                  <p:nvPr/>
                </p:nvSpPr>
                <p:spPr bwMode="auto">
                  <a:xfrm rot="10800000" flipH="1" flipV="1">
                    <a:off x="6929438" y="2857500"/>
                    <a:ext cx="714375" cy="785813"/>
                  </a:xfrm>
                  <a:prstGeom prst="line">
                    <a:avLst/>
                  </a:prstGeom>
                  <a:noFill/>
                  <a:ln w="222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195" name="Line 11"/>
                  <p:cNvSpPr>
                    <a:spLocks noChangeShapeType="1"/>
                  </p:cNvSpPr>
                  <p:nvPr/>
                </p:nvSpPr>
                <p:spPr bwMode="auto">
                  <a:xfrm rot="10800000" flipH="1">
                    <a:off x="6929438" y="3857625"/>
                    <a:ext cx="714375" cy="142875"/>
                  </a:xfrm>
                  <a:prstGeom prst="line">
                    <a:avLst/>
                  </a:prstGeom>
                  <a:noFill/>
                  <a:ln w="222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1500188" y="3929063"/>
                  <a:ext cx="6215062" cy="2578100"/>
                  <a:chOff x="1500188" y="3929063"/>
                  <a:chExt cx="6215062" cy="2578100"/>
                </a:xfrm>
              </p:grpSpPr>
              <p:pic>
                <p:nvPicPr>
                  <p:cNvPr id="7200" name="Picture 9" descr="E:\Master - Japan\Thesis - Japan\Edge and corner - EAT CAT\EDGE MAP\FR_6248\car_0137.JPG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3929063" y="5558510"/>
                    <a:ext cx="1181091" cy="9146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201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/>
                  <a:srcRect/>
                  <a:stretch>
                    <a:fillRect/>
                  </a:stretch>
                </p:blipFill>
                <p:spPr bwMode="auto">
                  <a:xfrm>
                    <a:off x="2174716" y="5501125"/>
                    <a:ext cx="1257291" cy="9718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202" name="Picture 11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/>
                  <a:srcRect/>
                  <a:stretch>
                    <a:fillRect/>
                  </a:stretch>
                </p:blipFill>
                <p:spPr bwMode="auto">
                  <a:xfrm>
                    <a:off x="5543990" y="5516295"/>
                    <a:ext cx="1257291" cy="9908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7203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5183993" y="6027880"/>
                    <a:ext cx="359997" cy="1588"/>
                  </a:xfrm>
                  <a:prstGeom prst="line">
                    <a:avLst/>
                  </a:prstGeom>
                  <a:noFill/>
                  <a:ln w="476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204" name="Line 11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3486372" y="6027880"/>
                    <a:ext cx="359997" cy="1588"/>
                  </a:xfrm>
                  <a:prstGeom prst="line">
                    <a:avLst/>
                  </a:prstGeom>
                  <a:noFill/>
                  <a:ln w="476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205" name="Line 11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1500188" y="3929063"/>
                    <a:ext cx="571499" cy="2000806"/>
                  </a:xfrm>
                  <a:prstGeom prst="line">
                    <a:avLst/>
                  </a:prstGeom>
                  <a:noFill/>
                  <a:ln w="222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7206" name="Line 11"/>
                  <p:cNvSpPr>
                    <a:spLocks noChangeShapeType="1"/>
                  </p:cNvSpPr>
                  <p:nvPr/>
                </p:nvSpPr>
                <p:spPr bwMode="auto">
                  <a:xfrm rot="10800000" flipH="1">
                    <a:off x="6858000" y="4000520"/>
                    <a:ext cx="857250" cy="1929348"/>
                  </a:xfrm>
                  <a:prstGeom prst="line">
                    <a:avLst/>
                  </a:prstGeom>
                  <a:noFill/>
                  <a:ln w="22225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</p:grpSp>
          </p:grpSp>
          <p:sp>
            <p:nvSpPr>
              <p:cNvPr id="40" name="Content Placeholder 2"/>
              <p:cNvSpPr txBox="1">
                <a:spLocks/>
              </p:cNvSpPr>
              <p:nvPr/>
            </p:nvSpPr>
            <p:spPr bwMode="auto">
              <a:xfrm>
                <a:off x="7840663" y="4727575"/>
                <a:ext cx="1357312" cy="571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rgbClr val="C00000"/>
                  </a:buClr>
                  <a:buSzPct val="100000"/>
                  <a:defRPr/>
                </a:pPr>
                <a:r>
                  <a:rPr lang="en-US" sz="1700" i="1" kern="0" dirty="0">
                    <a:solidFill>
                      <a:srgbClr val="FF0000"/>
                    </a:solidFill>
                    <a:latin typeface="+mn-lt"/>
                    <a:cs typeface="+mn-cs"/>
                  </a:rPr>
                  <a:t>Edge map</a:t>
                </a:r>
                <a:endParaRPr lang="vi-VN" sz="1700" i="1" kern="0" dirty="0">
                  <a:solidFill>
                    <a:srgbClr val="FF0000"/>
                  </a:solidFill>
                  <a:latin typeface="+mn-lt"/>
                  <a:cs typeface="+mn-cs"/>
                </a:endParaRPr>
              </a:p>
            </p:txBody>
          </p:sp>
          <p:pic>
            <p:nvPicPr>
              <p:cNvPr id="7199" name="Picture 1" descr="D:\Thesis\Car detection\Code\Edge and corner - EAT CAT\EDGE MAP\EAT_FR_6248_AVG_1.BMP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7796213" y="3776663"/>
                <a:ext cx="1181100" cy="91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46" name="Rectangle 17"/>
          <p:cNvSpPr>
            <a:spLocks noChangeArrowheads="1"/>
          </p:cNvSpPr>
          <p:nvPr/>
        </p:nvSpPr>
        <p:spPr bwMode="auto">
          <a:xfrm>
            <a:off x="1185180" y="6342768"/>
            <a:ext cx="6500858" cy="571504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27753" tIns="13877" rIns="27753" bIns="13877"/>
          <a:lstStyle/>
          <a:p>
            <a:pPr algn="ctr"/>
            <a:r>
              <a:rPr lang="en-US" sz="2000" b="1" i="1" dirty="0" smtClean="0">
                <a:solidFill>
                  <a:srgbClr val="000000"/>
                </a:solidFill>
                <a:cs typeface="Arial" pitchFamily="34" charset="0"/>
              </a:rPr>
              <a:t>Fig. 2. </a:t>
            </a:r>
            <a:r>
              <a:rPr lang="en-US" sz="2000" i="1" dirty="0" smtClean="0">
                <a:solidFill>
                  <a:srgbClr val="000000"/>
                </a:solidFill>
                <a:cs typeface="Arial" pitchFamily="34" charset="0"/>
              </a:rPr>
              <a:t>Making Edge map &amp; Corner map from training set</a:t>
            </a:r>
            <a:endParaRPr lang="en-US" sz="2800" i="1" dirty="0" smtClean="0">
              <a:solidFill>
                <a:srgbClr val="000000"/>
              </a:solidFill>
              <a:cs typeface="Arial" pitchFamily="34" charset="0"/>
            </a:endParaRPr>
          </a:p>
          <a:p>
            <a:endParaRPr lang="en-US" sz="2800" dirty="0" smtClean="0">
              <a:solidFill>
                <a:srgbClr val="344039"/>
              </a:solidFill>
              <a:cs typeface="Arial" pitchFamily="34" charset="0"/>
            </a:endParaRPr>
          </a:p>
          <a:p>
            <a:endParaRPr lang="en-US" sz="2800" dirty="0">
              <a:solidFill>
                <a:srgbClr val="34403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4484" y="6566770"/>
            <a:ext cx="379412" cy="228600"/>
          </a:xfrm>
        </p:spPr>
        <p:txBody>
          <a:bodyPr/>
          <a:lstStyle/>
          <a:p>
            <a:fld id="{DA3D5226-F905-4032-A370-F720C65223DE}" type="slidenum">
              <a:rPr lang="en-US" smtClean="0"/>
              <a:pPr/>
              <a:t>6</a:t>
            </a:fld>
            <a:endParaRPr 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16520" y="-12749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Edge and corner detecting</a:t>
            </a:r>
            <a:endParaRPr lang="vi-VN" dirty="0" smtClean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830" y="6100342"/>
            <a:ext cx="8358246" cy="658963"/>
          </a:xfrm>
        </p:spPr>
        <p:txBody>
          <a:bodyPr/>
          <a:lstStyle/>
          <a:p>
            <a:pPr marL="0" indent="0" algn="ctr" eaLnBrk="1" hangingPunct="1">
              <a:lnSpc>
                <a:spcPts val="3000"/>
              </a:lnSpc>
              <a:spcBef>
                <a:spcPts val="0"/>
              </a:spcBef>
              <a:buFontTx/>
              <a:buNone/>
            </a:pPr>
            <a:r>
              <a:rPr lang="en-US" sz="1900" i="1" dirty="0" err="1" smtClean="0">
                <a:solidFill>
                  <a:srgbClr val="000000"/>
                </a:solidFill>
                <a:latin typeface="Trebuchet MS" pitchFamily="34" charset="0"/>
              </a:rPr>
              <a:t>C.Harris</a:t>
            </a:r>
            <a:r>
              <a:rPr lang="en-US" sz="1900" i="1" dirty="0" smtClean="0">
                <a:solidFill>
                  <a:srgbClr val="000000"/>
                </a:solidFill>
                <a:latin typeface="Trebuchet MS" pitchFamily="34" charset="0"/>
              </a:rPr>
              <a:t>, </a:t>
            </a:r>
            <a:r>
              <a:rPr lang="en-US" sz="1900" i="1" dirty="0" err="1" smtClean="0">
                <a:solidFill>
                  <a:srgbClr val="000000"/>
                </a:solidFill>
                <a:latin typeface="Trebuchet MS" pitchFamily="34" charset="0"/>
              </a:rPr>
              <a:t>M.Stephens</a:t>
            </a:r>
            <a:r>
              <a:rPr lang="en-US" sz="1900" i="1" dirty="0" smtClean="0">
                <a:solidFill>
                  <a:srgbClr val="000000"/>
                </a:solidFill>
                <a:latin typeface="Trebuchet MS" pitchFamily="34" charset="0"/>
              </a:rPr>
              <a:t>. “A Combined Corner and Edge Detector”, 1988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9725" y="2233664"/>
            <a:ext cx="8429625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9600" y="1131939"/>
            <a:ext cx="8105775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en-US" sz="2800" kern="0" dirty="0">
                <a:solidFill>
                  <a:srgbClr val="000066"/>
                </a:solidFill>
                <a:latin typeface="+mn-lt"/>
                <a:cs typeface="+mn-cs"/>
              </a:rPr>
              <a:t>Shift a window in </a:t>
            </a:r>
            <a:r>
              <a:rPr lang="en-US" sz="2800" i="1" kern="0" dirty="0">
                <a:solidFill>
                  <a:srgbClr val="0000CC"/>
                </a:solidFill>
                <a:latin typeface="+mn-lt"/>
                <a:cs typeface="+mn-cs"/>
              </a:rPr>
              <a:t>any direction, </a:t>
            </a:r>
            <a:r>
              <a:rPr lang="en-US" sz="2800" kern="0" dirty="0">
                <a:solidFill>
                  <a:srgbClr val="000066"/>
                </a:solidFill>
                <a:latin typeface="+mn-lt"/>
                <a:cs typeface="+mn-cs"/>
              </a:rPr>
              <a:t>see </a:t>
            </a:r>
            <a:r>
              <a:rPr lang="en-US" sz="2800" i="1" kern="0" dirty="0">
                <a:solidFill>
                  <a:srgbClr val="960000"/>
                </a:solidFill>
                <a:latin typeface="+mn-lt"/>
                <a:cs typeface="+mn-cs"/>
              </a:rPr>
              <a:t>change in intensity</a:t>
            </a:r>
            <a:r>
              <a:rPr lang="en-US" sz="2800" kern="0" dirty="0">
                <a:solidFill>
                  <a:srgbClr val="000066"/>
                </a:solidFill>
                <a:latin typeface="+mn-lt"/>
                <a:cs typeface="+mn-cs"/>
              </a:rPr>
              <a:t> to recognize edge or corner</a:t>
            </a:r>
            <a:endParaRPr lang="vi-VN" sz="3000" kern="0" dirty="0">
              <a:solidFill>
                <a:srgbClr val="000066"/>
              </a:solidFill>
              <a:latin typeface="+mn-lt"/>
              <a:cs typeface="+mn-cs"/>
            </a:endParaRPr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642938" y="4659364"/>
            <a:ext cx="2071687" cy="77628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vi-VN" dirty="0">
                <a:solidFill>
                  <a:srgbClr val="0000CC"/>
                </a:solidFill>
              </a:rPr>
              <a:t>“flat” region</a:t>
            </a:r>
            <a:endParaRPr lang="vi-VN" dirty="0"/>
          </a:p>
          <a:p>
            <a:pPr algn="ctr"/>
            <a:r>
              <a:rPr lang="vi-VN" dirty="0">
                <a:solidFill>
                  <a:srgbClr val="000000"/>
                </a:solidFill>
              </a:rPr>
              <a:t>no change in</a:t>
            </a:r>
          </a:p>
          <a:p>
            <a:pPr algn="ctr"/>
            <a:r>
              <a:rPr lang="vi-VN" dirty="0">
                <a:solidFill>
                  <a:srgbClr val="000000"/>
                </a:solidFill>
              </a:rPr>
              <a:t>all directions</a:t>
            </a:r>
            <a:endParaRPr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23" name="Rectangle 10"/>
          <p:cNvSpPr>
            <a:spLocks noChangeArrowheads="1"/>
          </p:cNvSpPr>
          <p:nvPr/>
        </p:nvSpPr>
        <p:spPr bwMode="auto">
          <a:xfrm>
            <a:off x="3363913" y="4659364"/>
            <a:ext cx="2428875" cy="9207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vi-VN" dirty="0">
                <a:solidFill>
                  <a:srgbClr val="0000CC"/>
                </a:solidFill>
              </a:rPr>
              <a:t>“edge”</a:t>
            </a:r>
          </a:p>
          <a:p>
            <a:pPr algn="ctr"/>
            <a:r>
              <a:rPr lang="vi-VN" dirty="0">
                <a:solidFill>
                  <a:srgbClr val="000000"/>
                </a:solidFill>
              </a:rPr>
              <a:t>no change along</a:t>
            </a:r>
          </a:p>
          <a:p>
            <a:pPr algn="ctr"/>
            <a:r>
              <a:rPr lang="vi-VN" dirty="0">
                <a:solidFill>
                  <a:srgbClr val="000000"/>
                </a:solidFill>
              </a:rPr>
              <a:t>the edge direction</a:t>
            </a:r>
            <a:endParaRPr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24" name="Rectangle 10"/>
          <p:cNvSpPr>
            <a:spLocks noChangeArrowheads="1"/>
          </p:cNvSpPr>
          <p:nvPr/>
        </p:nvSpPr>
        <p:spPr bwMode="auto">
          <a:xfrm>
            <a:off x="6129338" y="4656189"/>
            <a:ext cx="2571750" cy="777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vi-VN" dirty="0">
                <a:solidFill>
                  <a:srgbClr val="0000CC"/>
                </a:solidFill>
              </a:rPr>
              <a:t>“corner”</a:t>
            </a:r>
          </a:p>
          <a:p>
            <a:pPr algn="ctr"/>
            <a:r>
              <a:rPr lang="vi-VN" dirty="0">
                <a:solidFill>
                  <a:srgbClr val="000000"/>
                </a:solidFill>
              </a:rPr>
              <a:t>significant change</a:t>
            </a:r>
          </a:p>
          <a:p>
            <a:pPr algn="ctr"/>
            <a:r>
              <a:rPr lang="vi-VN" dirty="0">
                <a:solidFill>
                  <a:srgbClr val="000000"/>
                </a:solidFill>
              </a:rPr>
              <a:t>in all directions</a:t>
            </a:r>
            <a:endParaRPr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4484" y="6566770"/>
            <a:ext cx="379412" cy="228600"/>
          </a:xfrm>
        </p:spPr>
        <p:txBody>
          <a:bodyPr/>
          <a:lstStyle/>
          <a:p>
            <a:fld id="{DA3D5226-F905-4032-A370-F720C65223DE}" type="slidenum">
              <a:rPr lang="en-US" smtClean="0"/>
              <a:pPr/>
              <a:t>7</a:t>
            </a:fld>
            <a:endParaRPr 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56912" y="12920"/>
            <a:ext cx="8543956" cy="901682"/>
          </a:xfrm>
        </p:spPr>
        <p:txBody>
          <a:bodyPr/>
          <a:lstStyle/>
          <a:p>
            <a:pPr eaLnBrk="1" hangingPunct="1"/>
            <a:r>
              <a:rPr lang="en-US" dirty="0" smtClean="0"/>
              <a:t>Object detection approach</a:t>
            </a:r>
            <a:endParaRPr lang="vi-V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7884" y="1928806"/>
            <a:ext cx="2357454" cy="571500"/>
          </a:xfrm>
        </p:spPr>
        <p:txBody>
          <a:bodyPr/>
          <a:lstStyle/>
          <a:p>
            <a:pPr marL="0" indent="0" eaLnBrk="1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000" i="1" dirty="0" smtClean="0">
                <a:solidFill>
                  <a:srgbClr val="C00000"/>
                </a:solidFill>
              </a:rPr>
              <a:t>For  each sub-image at each scale</a:t>
            </a:r>
            <a:endParaRPr lang="vi-VN" sz="2000" i="1" dirty="0" smtClean="0">
              <a:solidFill>
                <a:srgbClr val="C00000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942043" y="2599880"/>
            <a:ext cx="2052000" cy="3929062"/>
          </a:xfrm>
          <a:prstGeom prst="rect">
            <a:avLst/>
          </a:prstGeom>
          <a:noFill/>
          <a:ln w="38100" algn="ctr">
            <a:solidFill>
              <a:srgbClr val="0000CC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marL="114300" algn="just">
              <a:spcBef>
                <a:spcPct val="50000"/>
              </a:spcBef>
            </a:pPr>
            <a:endParaRPr lang="vi-VN" sz="2000">
              <a:solidFill>
                <a:schemeClr val="accent2"/>
              </a:solidFill>
              <a:latin typeface="Times New Roman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56912" y="1573213"/>
            <a:ext cx="8914584" cy="5098633"/>
            <a:chOff x="156912" y="1573213"/>
            <a:chExt cx="8914584" cy="5098633"/>
          </a:xfrm>
        </p:grpSpPr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907016" y="5956300"/>
              <a:ext cx="864000" cy="0"/>
            </a:xfrm>
            <a:prstGeom prst="line">
              <a:avLst/>
            </a:prstGeom>
            <a:noFill/>
            <a:ln w="444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vi-VN"/>
            </a:p>
          </p:txBody>
        </p:sp>
        <p:grpSp>
          <p:nvGrpSpPr>
            <p:cNvPr id="2" name="Group 26"/>
            <p:cNvGrpSpPr>
              <a:grpSpLocks/>
            </p:cNvGrpSpPr>
            <p:nvPr/>
          </p:nvGrpSpPr>
          <p:grpSpPr bwMode="auto">
            <a:xfrm>
              <a:off x="1082675" y="2898775"/>
              <a:ext cx="1643063" cy="3402013"/>
              <a:chOff x="824388" y="2915286"/>
              <a:chExt cx="1643074" cy="3401728"/>
            </a:xfrm>
          </p:grpSpPr>
          <p:sp>
            <p:nvSpPr>
              <p:cNvPr id="12297" name="Rectangle 8"/>
              <p:cNvSpPr>
                <a:spLocks noChangeArrowheads="1"/>
              </p:cNvSpPr>
              <p:nvPr/>
            </p:nvSpPr>
            <p:spPr bwMode="auto">
              <a:xfrm>
                <a:off x="824388" y="4286256"/>
                <a:ext cx="1643074" cy="714380"/>
              </a:xfrm>
              <a:prstGeom prst="rect">
                <a:avLst/>
              </a:prstGeom>
              <a:solidFill>
                <a:schemeClr val="accent1">
                  <a:alpha val="38000"/>
                </a:schemeClr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/>
                <a:r>
                  <a:rPr lang="en-US" sz="2000" dirty="0">
                    <a:solidFill>
                      <a:srgbClr val="002060"/>
                    </a:solidFill>
                    <a:latin typeface="Times New Roman" pitchFamily="18" charset="0"/>
                    <a:cs typeface="Angsana New" pitchFamily="18" charset="-34"/>
                  </a:rPr>
                  <a:t>Set of training car images</a:t>
                </a:r>
                <a:endParaRPr lang="en-US" sz="2000" dirty="0">
                  <a:solidFill>
                    <a:srgbClr val="00206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" name="Text Box 13"/>
              <p:cNvSpPr txBox="1">
                <a:spLocks noChangeArrowheads="1"/>
              </p:cNvSpPr>
              <p:nvPr/>
            </p:nvSpPr>
            <p:spPr bwMode="auto">
              <a:xfrm>
                <a:off x="851376" y="2915286"/>
                <a:ext cx="1571636" cy="714315"/>
              </a:xfrm>
              <a:prstGeom prst="rect">
                <a:avLst/>
              </a:prstGeom>
              <a:solidFill>
                <a:srgbClr val="7030A0">
                  <a:alpha val="38000"/>
                </a:srgbClr>
              </a:solidFill>
              <a:ln w="6350" cap="rnd">
                <a:solidFill>
                  <a:srgbClr val="612A8A"/>
                </a:solidFill>
                <a:round/>
                <a:headEnd/>
                <a:tailEnd/>
              </a:ln>
              <a:effectLst>
                <a:outerShdw blurRad="76200" dist="63500" dir="8520000" sx="88000" sy="88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200" dirty="0" smtClean="0">
                    <a:solidFill>
                      <a:srgbClr val="002060"/>
                    </a:solidFill>
                    <a:latin typeface="Times New Roman" pitchFamily="18" charset="0"/>
                    <a:cs typeface="Angsana New" pitchFamily="18" charset="-34"/>
                  </a:rPr>
                  <a:t>Corner </a:t>
                </a:r>
                <a:r>
                  <a:rPr lang="en-US" sz="2200" dirty="0">
                    <a:solidFill>
                      <a:srgbClr val="002060"/>
                    </a:solidFill>
                    <a:latin typeface="Times New Roman" pitchFamily="18" charset="0"/>
                    <a:cs typeface="Angsana New" pitchFamily="18" charset="-34"/>
                  </a:rPr>
                  <a:t>map</a:t>
                </a:r>
                <a:endParaRPr lang="en-US" sz="2200" dirty="0">
                  <a:solidFill>
                    <a:srgbClr val="002060"/>
                  </a:solidFill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7" name="Text Box 13"/>
              <p:cNvSpPr txBox="1">
                <a:spLocks noChangeArrowheads="1"/>
              </p:cNvSpPr>
              <p:nvPr/>
            </p:nvSpPr>
            <p:spPr bwMode="auto">
              <a:xfrm>
                <a:off x="851376" y="5602699"/>
                <a:ext cx="1571636" cy="714315"/>
              </a:xfrm>
              <a:prstGeom prst="rect">
                <a:avLst/>
              </a:prstGeom>
              <a:solidFill>
                <a:srgbClr val="7030A0">
                  <a:alpha val="38000"/>
                </a:srgbClr>
              </a:solidFill>
              <a:ln w="6350" cap="rnd">
                <a:solidFill>
                  <a:srgbClr val="612A8A"/>
                </a:solidFill>
                <a:round/>
                <a:headEnd/>
                <a:tailEnd/>
              </a:ln>
              <a:effectLst>
                <a:outerShdw blurRad="76200" dist="63500" dir="8520000" sx="88000" sy="88000" algn="ctr" rotWithShape="0">
                  <a:srgbClr val="000000">
                    <a:alpha val="22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lnSpc>
                    <a:spcPts val="23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200" dirty="0" smtClean="0">
                    <a:solidFill>
                      <a:srgbClr val="002060"/>
                    </a:solidFill>
                    <a:latin typeface="Times New Roman" pitchFamily="18" charset="0"/>
                    <a:cs typeface="Angsana New" pitchFamily="18" charset="-34"/>
                  </a:rPr>
                  <a:t>Edge </a:t>
                </a:r>
                <a:r>
                  <a:rPr lang="en-US" sz="2200" dirty="0">
                    <a:solidFill>
                      <a:srgbClr val="002060"/>
                    </a:solidFill>
                    <a:latin typeface="Times New Roman" pitchFamily="18" charset="0"/>
                    <a:cs typeface="Angsana New" pitchFamily="18" charset="-34"/>
                  </a:rPr>
                  <a:t>map</a:t>
                </a:r>
                <a:endParaRPr lang="en-US" sz="2200" dirty="0">
                  <a:solidFill>
                    <a:srgbClr val="002060"/>
                  </a:solidFill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2300" name="Line 15"/>
              <p:cNvSpPr>
                <a:spLocks noChangeShapeType="1"/>
              </p:cNvSpPr>
              <p:nvPr/>
            </p:nvSpPr>
            <p:spPr bwMode="auto">
              <a:xfrm>
                <a:off x="1637502" y="5113018"/>
                <a:ext cx="1588" cy="396000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301" name="Line 15"/>
              <p:cNvSpPr>
                <a:spLocks noChangeShapeType="1"/>
              </p:cNvSpPr>
              <p:nvPr/>
            </p:nvSpPr>
            <p:spPr bwMode="auto">
              <a:xfrm rot="10800000">
                <a:off x="1637502" y="3772542"/>
                <a:ext cx="1588" cy="396000"/>
              </a:xfrm>
              <a:prstGeom prst="line">
                <a:avLst/>
              </a:prstGeom>
              <a:noFill/>
              <a:ln w="25400">
                <a:solidFill>
                  <a:srgbClr val="C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28" name="Line 17"/>
            <p:cNvSpPr>
              <a:spLocks noChangeShapeType="1"/>
            </p:cNvSpPr>
            <p:nvPr/>
          </p:nvSpPr>
          <p:spPr bwMode="auto">
            <a:xfrm>
              <a:off x="2899079" y="3241675"/>
              <a:ext cx="864000" cy="0"/>
            </a:xfrm>
            <a:prstGeom prst="line">
              <a:avLst/>
            </a:prstGeom>
            <a:noFill/>
            <a:ln w="44450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vi-VN"/>
            </a:p>
          </p:txBody>
        </p:sp>
        <p:grpSp>
          <p:nvGrpSpPr>
            <p:cNvPr id="4" name="Group 37"/>
            <p:cNvGrpSpPr/>
            <p:nvPr/>
          </p:nvGrpSpPr>
          <p:grpSpPr>
            <a:xfrm>
              <a:off x="156912" y="1573213"/>
              <a:ext cx="8914584" cy="5098633"/>
              <a:chOff x="156912" y="1573213"/>
              <a:chExt cx="8914584" cy="5098633"/>
            </a:xfrm>
          </p:grpSpPr>
          <p:grpSp>
            <p:nvGrpSpPr>
              <p:cNvPr id="5" name="Group 25"/>
              <p:cNvGrpSpPr>
                <a:grpSpLocks/>
              </p:cNvGrpSpPr>
              <p:nvPr/>
            </p:nvGrpSpPr>
            <p:grpSpPr bwMode="auto">
              <a:xfrm>
                <a:off x="156912" y="1573213"/>
                <a:ext cx="8914584" cy="4784725"/>
                <a:chOff x="157497" y="1572821"/>
                <a:chExt cx="8914648" cy="4785137"/>
              </a:xfrm>
            </p:grpSpPr>
            <p:grpSp>
              <p:nvGrpSpPr>
                <p:cNvPr id="8" name="Group 24"/>
                <p:cNvGrpSpPr>
                  <a:grpSpLocks/>
                </p:cNvGrpSpPr>
                <p:nvPr/>
              </p:nvGrpSpPr>
              <p:grpSpPr bwMode="auto">
                <a:xfrm>
                  <a:off x="157497" y="1572821"/>
                  <a:ext cx="5749965" cy="4758147"/>
                  <a:chOff x="143849" y="1572821"/>
                  <a:chExt cx="5749965" cy="4758147"/>
                </a:xfrm>
              </p:grpSpPr>
              <p:sp>
                <p:nvSpPr>
                  <p:cNvPr id="12305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143849" y="1709371"/>
                    <a:ext cx="1500198" cy="428627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  <a:alpha val="51000"/>
                    </a:schemeClr>
                  </a:solidFill>
                  <a:ln w="6350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ctr"/>
                    <a:r>
                      <a: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Input image</a:t>
                    </a:r>
                  </a:p>
                </p:txBody>
              </p:sp>
              <p:sp>
                <p:nvSpPr>
                  <p:cNvPr id="12306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2230646" y="1572821"/>
                    <a:ext cx="1500198" cy="704855"/>
                  </a:xfrm>
                  <a:prstGeom prst="rect">
                    <a:avLst/>
                  </a:prstGeom>
                  <a:solidFill>
                    <a:srgbClr val="7030A0">
                      <a:alpha val="30196"/>
                    </a:srgbClr>
                  </a:solidFill>
                  <a:ln w="635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ctr"/>
                    <a:r>
                      <a: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Pre-processing</a:t>
                    </a:r>
                  </a:p>
                </p:txBody>
              </p:sp>
              <p:sp>
                <p:nvSpPr>
                  <p:cNvPr id="12307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309260" y="1580142"/>
                    <a:ext cx="1392726" cy="714380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  <a:alpha val="51000"/>
                    </a:schemeClr>
                  </a:solidFill>
                  <a:ln w="6350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algn="ctr"/>
                    <a:r>
                      <a:rPr lang="en-US" sz="2000" dirty="0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standard </a:t>
                    </a:r>
                    <a:r>
                      <a:rPr lang="en-US" sz="2000" dirty="0">
                        <a:solidFill>
                          <a:schemeClr val="accent4">
                            <a:lumMod val="10000"/>
                          </a:schemeClr>
                        </a:solidFill>
                        <a:latin typeface="Times New Roman" pitchFamily="18" charset="0"/>
                      </a:rPr>
                      <a:t>image</a:t>
                    </a:r>
                  </a:p>
                </p:txBody>
              </p:sp>
              <p:sp>
                <p:nvSpPr>
                  <p:cNvPr id="12" name="Rounded Rectangle 11"/>
                  <p:cNvSpPr/>
                  <p:nvPr/>
                </p:nvSpPr>
                <p:spPr>
                  <a:xfrm>
                    <a:off x="4043733" y="2825466"/>
                    <a:ext cx="1836013" cy="785881"/>
                  </a:xfrm>
                  <a:prstGeom prst="roundRect">
                    <a:avLst/>
                  </a:prstGeom>
                  <a:solidFill>
                    <a:srgbClr val="92D050">
                      <a:alpha val="64000"/>
                    </a:srgbClr>
                  </a:solidFill>
                  <a:ln>
                    <a:solidFill>
                      <a:srgbClr val="00B050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Satisfy </a:t>
                    </a:r>
                  </a:p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 smtClean="0">
                        <a:solidFill>
                          <a:srgbClr val="000000"/>
                        </a:solidFill>
                      </a:rPr>
                      <a:t>Corner map</a:t>
                    </a:r>
                    <a:endParaRPr lang="en-US" sz="1900" b="1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2309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718836" y="1937332"/>
                    <a:ext cx="432000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12310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3812990" y="1937332"/>
                    <a:ext cx="432000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12311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4918356" y="2360842"/>
                    <a:ext cx="1588" cy="39600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4057801" y="4196745"/>
                    <a:ext cx="1836013" cy="785881"/>
                  </a:xfrm>
                  <a:prstGeom prst="roundRect">
                    <a:avLst/>
                  </a:prstGeom>
                  <a:solidFill>
                    <a:srgbClr val="92D050">
                      <a:alpha val="64000"/>
                    </a:srgbClr>
                  </a:solidFill>
                  <a:ln>
                    <a:solidFill>
                      <a:srgbClr val="00B050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Satisfy </a:t>
                    </a:r>
                  </a:p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 smtClean="0">
                        <a:solidFill>
                          <a:srgbClr val="000000"/>
                        </a:solidFill>
                      </a:rPr>
                      <a:t>Orientation</a:t>
                    </a:r>
                    <a:endParaRPr lang="en-US" sz="1900" b="1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8" name="Rounded Rectangle 17"/>
                  <p:cNvSpPr/>
                  <p:nvPr/>
                </p:nvSpPr>
                <p:spPr>
                  <a:xfrm>
                    <a:off x="4057801" y="5545088"/>
                    <a:ext cx="1836013" cy="785880"/>
                  </a:xfrm>
                  <a:prstGeom prst="roundRect">
                    <a:avLst/>
                  </a:prstGeom>
                  <a:solidFill>
                    <a:srgbClr val="92D050">
                      <a:alpha val="64000"/>
                    </a:srgbClr>
                  </a:solidFill>
                  <a:ln>
                    <a:solidFill>
                      <a:srgbClr val="00B050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Satisfy </a:t>
                    </a:r>
                  </a:p>
                  <a:p>
                    <a:pPr algn="ctr" fontAlgn="auto">
                      <a:lnSpc>
                        <a:spcPts val="27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900" b="1" dirty="0" smtClean="0">
                        <a:solidFill>
                          <a:srgbClr val="000000"/>
                        </a:solidFill>
                      </a:rPr>
                      <a:t>Edge </a:t>
                    </a:r>
                    <a:r>
                      <a:rPr lang="en-US" sz="1900" b="1" dirty="0">
                        <a:solidFill>
                          <a:srgbClr val="000000"/>
                        </a:solidFill>
                      </a:rPr>
                      <a:t>map</a:t>
                    </a:r>
                  </a:p>
                </p:txBody>
              </p:sp>
              <p:sp>
                <p:nvSpPr>
                  <p:cNvPr id="12315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4960560" y="5066956"/>
                    <a:ext cx="1588" cy="396000"/>
                  </a:xfrm>
                  <a:prstGeom prst="line">
                    <a:avLst/>
                  </a:prstGeom>
                  <a:noFill/>
                  <a:ln w="25400">
                    <a:solidFill>
                      <a:srgbClr val="C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vi-VN"/>
                  </a:p>
                </p:txBody>
              </p:sp>
            </p:grpSp>
            <p:sp>
              <p:nvSpPr>
                <p:cNvPr id="22" name="Rectangle 10"/>
                <p:cNvSpPr>
                  <a:spLocks noChangeArrowheads="1"/>
                </p:cNvSpPr>
                <p:nvPr/>
              </p:nvSpPr>
              <p:spPr bwMode="auto">
                <a:xfrm>
                  <a:off x="7929137" y="5592717"/>
                  <a:ext cx="1143008" cy="765241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51000"/>
                  </a:schemeClr>
                </a:solidFill>
                <a:ln w="635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000" dirty="0">
                    <a:latin typeface="Times New Roman" pitchFamily="18" charset="0"/>
                    <a:cs typeface="+mn-cs"/>
                  </a:endParaRPr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2300" dirty="0" smtClean="0">
                      <a:solidFill>
                        <a:schemeClr val="accent6">
                          <a:lumMod val="75000"/>
                        </a:schemeClr>
                      </a:solidFill>
                      <a:latin typeface="Times New Roman" pitchFamily="18" charset="0"/>
                      <a:cs typeface="+mn-cs"/>
                    </a:rPr>
                    <a:t>Object</a:t>
                  </a:r>
                  <a:endParaRPr lang="en-US" sz="2300" dirty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  <a:cs typeface="+mn-cs"/>
                  </a:endParaRPr>
                </a:p>
              </p:txBody>
            </p:sp>
            <p:sp>
              <p:nvSpPr>
                <p:cNvPr id="12304" name="Line 17"/>
                <p:cNvSpPr>
                  <a:spLocks noChangeShapeType="1"/>
                </p:cNvSpPr>
                <p:nvPr/>
              </p:nvSpPr>
              <p:spPr bwMode="auto">
                <a:xfrm>
                  <a:off x="6167338" y="6072201"/>
                  <a:ext cx="1620012" cy="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</p:grpSp>
          <p:grpSp>
            <p:nvGrpSpPr>
              <p:cNvPr id="9" name="Group 36"/>
              <p:cNvGrpSpPr/>
              <p:nvPr/>
            </p:nvGrpSpPr>
            <p:grpSpPr>
              <a:xfrm>
                <a:off x="4970904" y="3690044"/>
                <a:ext cx="3088588" cy="2981802"/>
                <a:chOff x="4970904" y="3690044"/>
                <a:chExt cx="3088588" cy="2981802"/>
              </a:xfrm>
            </p:grpSpPr>
            <p:sp>
              <p:nvSpPr>
                <p:cNvPr id="29" name="Line 15"/>
                <p:cNvSpPr>
                  <a:spLocks noChangeShapeType="1"/>
                </p:cNvSpPr>
                <p:nvPr/>
              </p:nvSpPr>
              <p:spPr bwMode="auto">
                <a:xfrm>
                  <a:off x="4970904" y="3690044"/>
                  <a:ext cx="1588" cy="395966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 bwMode="auto">
                <a:xfrm>
                  <a:off x="5916352" y="4101176"/>
                  <a:ext cx="2143140" cy="1000132"/>
                </a:xfrm>
                <a:prstGeom prst="roundRect">
                  <a:avLst/>
                </a:prstGeom>
                <a:gradFill>
                  <a:gsLst>
                    <a:gs pos="36000">
                      <a:schemeClr val="tx2">
                        <a:lumMod val="20000"/>
                        <a:lumOff val="80000"/>
                        <a:alpha val="7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>
                  <a:solidFill>
                    <a:srgbClr val="00B050">
                      <a:alpha val="80000"/>
                    </a:srgbClr>
                  </a:solidFill>
                </a:ln>
                <a:scene3d>
                  <a:camera prst="orthographicFront">
                    <a:rot lat="0" lon="19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900" dirty="0" smtClean="0">
                      <a:solidFill>
                        <a:srgbClr val="000000"/>
                      </a:solidFill>
                    </a:rPr>
                    <a:t>Check on other </a:t>
                  </a:r>
                  <a:r>
                    <a:rPr lang="en-US" sz="1900" b="1" dirty="0" smtClean="0">
                      <a:solidFill>
                        <a:srgbClr val="000000"/>
                      </a:solidFill>
                    </a:rPr>
                    <a:t/>
                  </a:r>
                  <a:br>
                    <a:rPr lang="en-US" sz="1900" b="1" dirty="0" smtClean="0">
                      <a:solidFill>
                        <a:srgbClr val="000000"/>
                      </a:solidFill>
                    </a:rPr>
                  </a:br>
                  <a:r>
                    <a:rPr lang="en-US" sz="1900" b="1" i="1" dirty="0" smtClean="0">
                      <a:solidFill>
                        <a:srgbClr val="000000"/>
                      </a:solidFill>
                    </a:rPr>
                    <a:t>strong feature</a:t>
                  </a:r>
                  <a:endParaRPr lang="en-US" sz="1900" b="1" i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Line 17"/>
                <p:cNvSpPr>
                  <a:spLocks noChangeShapeType="1"/>
                </p:cNvSpPr>
                <p:nvPr/>
              </p:nvSpPr>
              <p:spPr bwMode="auto">
                <a:xfrm rot="-2700000">
                  <a:off x="6090001" y="5580761"/>
                  <a:ext cx="720000" cy="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33" name="Line 17"/>
                <p:cNvSpPr>
                  <a:spLocks noChangeShapeType="1"/>
                </p:cNvSpPr>
                <p:nvPr/>
              </p:nvSpPr>
              <p:spPr bwMode="auto">
                <a:xfrm rot="2460000">
                  <a:off x="7087743" y="5555015"/>
                  <a:ext cx="720000" cy="0"/>
                </a:xfrm>
                <a:prstGeom prst="line">
                  <a:avLst/>
                </a:prstGeom>
                <a:noFill/>
                <a:ln w="25400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34" name="Rectangle 17"/>
                <p:cNvSpPr>
                  <a:spLocks noChangeArrowheads="1"/>
                </p:cNvSpPr>
                <p:nvPr/>
              </p:nvSpPr>
              <p:spPr bwMode="auto">
                <a:xfrm>
                  <a:off x="6072198" y="5300456"/>
                  <a:ext cx="1571636" cy="571504"/>
                </a:xfrm>
                <a:prstGeom prst="rect">
                  <a:avLst/>
                </a:prstGeom>
                <a:noFill/>
                <a:ln w="12700">
                  <a:noFill/>
                  <a:round/>
                  <a:headEnd/>
                  <a:tailEnd/>
                </a:ln>
              </p:spPr>
              <p:txBody>
                <a:bodyPr lIns="27753" tIns="13877" rIns="27753" bIns="13877"/>
                <a:lstStyle/>
                <a:p>
                  <a:r>
                    <a:rPr lang="en-US" sz="1800" dirty="0" smtClean="0">
                      <a:solidFill>
                        <a:srgbClr val="344039"/>
                      </a:solidFill>
                      <a:cs typeface="Arial" pitchFamily="34" charset="0"/>
                    </a:rPr>
                    <a:t>(1)</a:t>
                  </a:r>
                </a:p>
                <a:p>
                  <a:endParaRPr lang="en-US" sz="2800" dirty="0" smtClean="0">
                    <a:solidFill>
                      <a:srgbClr val="344039"/>
                    </a:solidFill>
                    <a:cs typeface="Arial" pitchFamily="34" charset="0"/>
                  </a:endParaRPr>
                </a:p>
                <a:p>
                  <a:endParaRPr lang="en-US" sz="2800" dirty="0">
                    <a:solidFill>
                      <a:srgbClr val="344039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5" name="Rectangle 17"/>
                <p:cNvSpPr>
                  <a:spLocks noChangeArrowheads="1"/>
                </p:cNvSpPr>
                <p:nvPr/>
              </p:nvSpPr>
              <p:spPr bwMode="auto">
                <a:xfrm>
                  <a:off x="6224598" y="6100342"/>
                  <a:ext cx="1571636" cy="571504"/>
                </a:xfrm>
                <a:prstGeom prst="rect">
                  <a:avLst/>
                </a:prstGeom>
                <a:noFill/>
                <a:ln w="12700">
                  <a:noFill/>
                  <a:round/>
                  <a:headEnd/>
                  <a:tailEnd/>
                </a:ln>
              </p:spPr>
              <p:txBody>
                <a:bodyPr lIns="27753" tIns="13877" rIns="27753" bIns="13877"/>
                <a:lstStyle/>
                <a:p>
                  <a:r>
                    <a:rPr lang="en-US" sz="1800" dirty="0" smtClean="0">
                      <a:solidFill>
                        <a:srgbClr val="344039"/>
                      </a:solidFill>
                      <a:cs typeface="Arial" pitchFamily="34" charset="0"/>
                    </a:rPr>
                    <a:t>(2)</a:t>
                  </a:r>
                </a:p>
                <a:p>
                  <a:endParaRPr lang="en-US" sz="2800" dirty="0" smtClean="0">
                    <a:solidFill>
                      <a:srgbClr val="344039"/>
                    </a:solidFill>
                    <a:cs typeface="Arial" pitchFamily="34" charset="0"/>
                  </a:endParaRPr>
                </a:p>
                <a:p>
                  <a:endParaRPr lang="en-US" sz="2800" dirty="0">
                    <a:solidFill>
                      <a:srgbClr val="344039"/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</p:grpSp>
      </p:grpSp>
      <p:sp>
        <p:nvSpPr>
          <p:cNvPr id="3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4484" y="6566770"/>
            <a:ext cx="379412" cy="228600"/>
          </a:xfrm>
        </p:spPr>
        <p:txBody>
          <a:bodyPr/>
          <a:lstStyle/>
          <a:p>
            <a:fld id="{DA3D5226-F905-4032-A370-F720C65223DE}" type="slidenum">
              <a:rPr lang="en-US" smtClean="0"/>
              <a:pPr/>
              <a:t>8</a:t>
            </a:fld>
            <a:endParaRPr lang="en-US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285720" y="-26987"/>
            <a:ext cx="8415368" cy="955657"/>
          </a:xfrm>
        </p:spPr>
        <p:txBody>
          <a:bodyPr/>
          <a:lstStyle/>
          <a:p>
            <a:pPr eaLnBrk="1" hangingPunct="1"/>
            <a:r>
              <a:rPr lang="en-US" dirty="0" smtClean="0"/>
              <a:t>Satisfy edge/corner map (detecting)</a:t>
            </a:r>
            <a:endParaRPr lang="vi-VN" dirty="0" smtClean="0"/>
          </a:p>
        </p:txBody>
      </p:sp>
      <p:pic>
        <p:nvPicPr>
          <p:cNvPr id="4" name="Picture 18" descr="E:\Master - Japan\Thesis - Japan\Edge and corner - EAT CAT\EDGE MAP\eat_fr_6248sm_1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9306" y="1754576"/>
            <a:ext cx="1181100" cy="10001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033" name="Picture 10" descr="E:\Master - Japan\Thesis - Japan\Edge and corner - EAT CAT\EDGE MAP\FR_6248\car_0038_100_sub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2631" y="3472251"/>
            <a:ext cx="11811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1" descr="E:\Master - Japan\Thesis - Japan\Edge and corner - EAT CAT\EDGE MAP\FR_6248\car_003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718" y="3445263"/>
            <a:ext cx="11811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2631" y="1781563"/>
            <a:ext cx="1238250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36" name="Line 11"/>
          <p:cNvSpPr>
            <a:spLocks noChangeShapeType="1"/>
          </p:cNvSpPr>
          <p:nvPr/>
        </p:nvSpPr>
        <p:spPr bwMode="auto">
          <a:xfrm>
            <a:off x="1660306" y="3945326"/>
            <a:ext cx="684212" cy="1587"/>
          </a:xfrm>
          <a:prstGeom prst="line">
            <a:avLst/>
          </a:prstGeom>
          <a:noFill/>
          <a:ln w="63500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 flipV="1">
            <a:off x="3857620" y="2428867"/>
            <a:ext cx="1000132" cy="1071569"/>
          </a:xfrm>
          <a:prstGeom prst="line">
            <a:avLst/>
          </a:prstGeom>
          <a:noFill/>
          <a:ln w="63500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1038" name="Rectangle 10"/>
          <p:cNvSpPr>
            <a:spLocks noChangeArrowheads="1"/>
          </p:cNvSpPr>
          <p:nvPr/>
        </p:nvSpPr>
        <p:spPr bwMode="auto">
          <a:xfrm>
            <a:off x="58518" y="4445388"/>
            <a:ext cx="1500188" cy="4286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sub image</a:t>
            </a:r>
          </a:p>
        </p:txBody>
      </p:sp>
      <p:sp>
        <p:nvSpPr>
          <p:cNvPr id="1039" name="Rectangle 10"/>
          <p:cNvSpPr>
            <a:spLocks noChangeArrowheads="1"/>
          </p:cNvSpPr>
          <p:nvPr/>
        </p:nvSpPr>
        <p:spPr bwMode="auto">
          <a:xfrm>
            <a:off x="2300068" y="4445388"/>
            <a:ext cx="1500188" cy="4286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>
                <a:solidFill>
                  <a:srgbClr val="000000"/>
                </a:solidFill>
                <a:latin typeface="Times New Roman" pitchFamily="18" charset="0"/>
              </a:rPr>
              <a:t>gray scale sub image</a:t>
            </a:r>
          </a:p>
        </p:txBody>
      </p:sp>
      <p:sp>
        <p:nvSpPr>
          <p:cNvPr id="1040" name="Rectangle 10"/>
          <p:cNvSpPr>
            <a:spLocks noChangeArrowheads="1"/>
          </p:cNvSpPr>
          <p:nvPr/>
        </p:nvSpPr>
        <p:spPr bwMode="auto">
          <a:xfrm>
            <a:off x="4908770" y="1014362"/>
            <a:ext cx="1446212" cy="4286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edge 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Times New Roman" pitchFamily="18" charset="0"/>
              </a:rPr>
              <a:t>sub-image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28" name="Rectangle 10"/>
          <p:cNvSpPr>
            <a:spLocks noChangeArrowheads="1"/>
          </p:cNvSpPr>
          <p:nvPr/>
        </p:nvSpPr>
        <p:spPr bwMode="auto">
          <a:xfrm>
            <a:off x="7458075" y="1267754"/>
            <a:ext cx="1500188" cy="4286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Edge Map</a:t>
            </a:r>
          </a:p>
        </p:txBody>
      </p:sp>
      <p:pic>
        <p:nvPicPr>
          <p:cNvPr id="9229" name="Picture 26" descr="E:\Master - Japan\Thesis - Japan\Edge and corner - EAT CAT\EDGE MAP\caltech09\image_007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302" y="1071563"/>
            <a:ext cx="2643187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 bwMode="auto">
          <a:xfrm>
            <a:off x="663177" y="1057275"/>
            <a:ext cx="1223962" cy="900113"/>
          </a:xfrm>
          <a:prstGeom prst="rect">
            <a:avLst/>
          </a:prstGeom>
          <a:solidFill>
            <a:schemeClr val="accent3">
              <a:lumMod val="95000"/>
              <a:alpha val="32000"/>
            </a:scheme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marL="114300" algn="just">
              <a:spcBef>
                <a:spcPct val="50000"/>
              </a:spcBef>
              <a:defRPr/>
            </a:pPr>
            <a:endParaRPr lang="vi-VN" sz="2000">
              <a:solidFill>
                <a:schemeClr val="accent2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30" name="Line 15"/>
          <p:cNvSpPr>
            <a:spLocks noChangeShapeType="1"/>
          </p:cNvSpPr>
          <p:nvPr/>
        </p:nvSpPr>
        <p:spPr bwMode="auto">
          <a:xfrm flipH="1">
            <a:off x="888781" y="2730888"/>
            <a:ext cx="482600" cy="673100"/>
          </a:xfrm>
          <a:prstGeom prst="line">
            <a:avLst/>
          </a:prstGeom>
          <a:noFill/>
          <a:ln w="63500">
            <a:solidFill>
              <a:srgbClr val="00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5008343" y="5930798"/>
            <a:ext cx="1627188" cy="4286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corner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sub-image</a:t>
            </a:r>
          </a:p>
        </p:txBody>
      </p:sp>
      <p:sp>
        <p:nvSpPr>
          <p:cNvPr id="9233" name="Rectangle 10"/>
          <p:cNvSpPr>
            <a:spLocks noChangeArrowheads="1"/>
          </p:cNvSpPr>
          <p:nvPr/>
        </p:nvSpPr>
        <p:spPr bwMode="auto">
          <a:xfrm>
            <a:off x="7495517" y="6036722"/>
            <a:ext cx="1500187" cy="4286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Times New Roman" pitchFamily="18" charset="0"/>
              </a:rPr>
              <a:t>Corner Map</a:t>
            </a:r>
          </a:p>
        </p:txBody>
      </p:sp>
      <p:pic>
        <p:nvPicPr>
          <p:cNvPr id="34" name="Picture 1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60743" y="4977201"/>
            <a:ext cx="12763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Line 11"/>
          <p:cNvSpPr>
            <a:spLocks noChangeShapeType="1"/>
          </p:cNvSpPr>
          <p:nvPr/>
        </p:nvSpPr>
        <p:spPr bwMode="auto">
          <a:xfrm>
            <a:off x="3857620" y="4143380"/>
            <a:ext cx="1143008" cy="1071570"/>
          </a:xfrm>
          <a:prstGeom prst="line">
            <a:avLst/>
          </a:prstGeom>
          <a:noFill/>
          <a:ln w="63500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9236" name="Rectangle 10"/>
          <p:cNvSpPr>
            <a:spLocks noChangeArrowheads="1"/>
          </p:cNvSpPr>
          <p:nvPr/>
        </p:nvSpPr>
        <p:spPr bwMode="auto">
          <a:xfrm>
            <a:off x="3170187" y="1171120"/>
            <a:ext cx="1231899" cy="78581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Times New Roman" pitchFamily="18" charset="0"/>
              </a:rPr>
              <a:t>input image</a:t>
            </a:r>
          </a:p>
        </p:txBody>
      </p:sp>
      <p:pic>
        <p:nvPicPr>
          <p:cNvPr id="37" name="Picture 20" descr="E:\Master - Japan\Thesis - Japan\Edge and corner - EAT CAT\EDGE MAP\CAT_FR_6248_BI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27718" y="5001013"/>
            <a:ext cx="11811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Cloud 39"/>
          <p:cNvSpPr/>
          <p:nvPr/>
        </p:nvSpPr>
        <p:spPr bwMode="auto">
          <a:xfrm>
            <a:off x="5786218" y="3164276"/>
            <a:ext cx="2143125" cy="1450975"/>
          </a:xfrm>
          <a:prstGeom prst="cloud">
            <a:avLst/>
          </a:prstGeom>
          <a:solidFill>
            <a:schemeClr val="accent2">
              <a:lumMod val="60000"/>
              <a:lumOff val="40000"/>
              <a:alpha val="43000"/>
            </a:schemeClr>
          </a:solidFill>
          <a:ln w="158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marL="114300" algn="ctr">
              <a:spcBef>
                <a:spcPct val="50000"/>
              </a:spcBef>
              <a:defRPr/>
            </a:pPr>
            <a:r>
              <a:rPr lang="en-US" sz="2800" kern="0" dirty="0">
                <a:solidFill>
                  <a:srgbClr val="000066"/>
                </a:solidFill>
                <a:latin typeface="Arial" pitchFamily="34" charset="0"/>
                <a:cs typeface="Arial" pitchFamily="34" charset="0"/>
              </a:rPr>
              <a:t>Satisfy or not</a:t>
            </a:r>
            <a:endParaRPr lang="vi-VN" sz="2000" dirty="0">
              <a:solidFill>
                <a:schemeClr val="accent2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14484" y="6566770"/>
            <a:ext cx="379412" cy="228600"/>
          </a:xfrm>
        </p:spPr>
        <p:txBody>
          <a:bodyPr/>
          <a:lstStyle/>
          <a:p>
            <a:fld id="{DA3D5226-F905-4032-A370-F720C65223DE}" type="slidenum">
              <a:rPr lang="en-US" smtClean="0"/>
              <a:pPr/>
              <a:t>9</a:t>
            </a:fld>
            <a:endParaRPr lang="en-US" b="0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107835" y="5201935"/>
            <a:ext cx="3964099" cy="1597621"/>
          </a:xfrm>
          <a:prstGeom prst="rect">
            <a:avLst/>
          </a:prstGeom>
          <a:gradFill>
            <a:gsLst>
              <a:gs pos="0">
                <a:srgbClr val="5E9EFF">
                  <a:alpha val="3600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0"/>
          </a:gradFill>
          <a:ln w="12700">
            <a:solidFill>
              <a:srgbClr val="00206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rgbClr val="C00000"/>
              </a:buClr>
              <a:buSzPct val="100000"/>
              <a:buFontTx/>
              <a:buChar char="•"/>
              <a:defRPr/>
            </a:pPr>
            <a:r>
              <a:rPr lang="en-US" sz="2800" kern="0" dirty="0">
                <a:solidFill>
                  <a:srgbClr val="000066"/>
                </a:solidFill>
                <a:latin typeface="+mn-lt"/>
                <a:cs typeface="+mn-cs"/>
              </a:rPr>
              <a:t>Satisfy condition</a:t>
            </a:r>
            <a:endParaRPr lang="en-US" sz="2500" kern="0" dirty="0">
              <a:solidFill>
                <a:srgbClr val="000066"/>
              </a:solidFill>
              <a:latin typeface="+mn-lt"/>
              <a:cs typeface="+mn-cs"/>
            </a:endParaRPr>
          </a:p>
          <a:p>
            <a:pPr marL="742950" lvl="1" indent="-285750">
              <a:spcBef>
                <a:spcPts val="1200"/>
              </a:spcBef>
              <a:buClr>
                <a:srgbClr val="0000CC"/>
              </a:buClr>
              <a:buSzPct val="75000"/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rgbClr val="C00000"/>
                </a:solidFill>
                <a:latin typeface="+mn-lt"/>
                <a:cs typeface="+mn-cs"/>
              </a:rPr>
              <a:t>n</a:t>
            </a:r>
            <a:r>
              <a:rPr lang="en-US" kern="0" baseline="-25000" dirty="0">
                <a:solidFill>
                  <a:srgbClr val="C00000"/>
                </a:solidFill>
                <a:latin typeface="+mn-lt"/>
                <a:cs typeface="+mn-cs"/>
              </a:rPr>
              <a:t>1</a:t>
            </a:r>
            <a:r>
              <a:rPr lang="en-US" kern="0" dirty="0">
                <a:solidFill>
                  <a:srgbClr val="C00000"/>
                </a:solidFill>
                <a:latin typeface="+mn-lt"/>
                <a:cs typeface="+mn-cs"/>
              </a:rPr>
              <a:t>/n</a:t>
            </a:r>
            <a:r>
              <a:rPr lang="en-US" kern="0" baseline="-25000" dirty="0">
                <a:solidFill>
                  <a:srgbClr val="C00000"/>
                </a:solidFill>
                <a:latin typeface="+mn-lt"/>
                <a:cs typeface="+mn-cs"/>
              </a:rPr>
              <a:t>2</a:t>
            </a:r>
            <a:r>
              <a:rPr lang="en-US" kern="0" dirty="0">
                <a:solidFill>
                  <a:srgbClr val="C00000"/>
                </a:solidFill>
                <a:latin typeface="+mn-lt"/>
                <a:cs typeface="+mn-cs"/>
              </a:rPr>
              <a:t>  &gt;  C</a:t>
            </a:r>
            <a:r>
              <a:rPr lang="en-US" kern="0" baseline="-25000" dirty="0">
                <a:solidFill>
                  <a:srgbClr val="C00000"/>
                </a:solidFill>
                <a:latin typeface="+mn-lt"/>
                <a:cs typeface="+mn-cs"/>
              </a:rPr>
              <a:t>1</a:t>
            </a:r>
          </a:p>
          <a:p>
            <a:pPr marL="742950" lvl="1" indent="-285750">
              <a:spcBef>
                <a:spcPts val="1200"/>
              </a:spcBef>
              <a:buClr>
                <a:srgbClr val="0000CC"/>
              </a:buClr>
              <a:buSzPct val="75000"/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rgbClr val="C00000"/>
                </a:solidFill>
                <a:latin typeface="+mn-lt"/>
                <a:cs typeface="+mn-cs"/>
              </a:rPr>
              <a:t>n</a:t>
            </a:r>
            <a:r>
              <a:rPr lang="en-US" kern="0" baseline="-25000" dirty="0">
                <a:solidFill>
                  <a:srgbClr val="C00000"/>
                </a:solidFill>
                <a:latin typeface="+mn-lt"/>
                <a:cs typeface="+mn-cs"/>
              </a:rPr>
              <a:t>2</a:t>
            </a:r>
            <a:r>
              <a:rPr lang="en-US" kern="0" dirty="0">
                <a:solidFill>
                  <a:srgbClr val="C00000"/>
                </a:solidFill>
                <a:latin typeface="+mn-lt"/>
                <a:cs typeface="+mn-cs"/>
              </a:rPr>
              <a:t> &gt; </a:t>
            </a:r>
            <a:r>
              <a:rPr lang="en-US" kern="0" dirty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</a:t>
            </a:r>
            <a:r>
              <a:rPr lang="en-US" kern="0" baseline="-25000" dirty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1</a:t>
            </a:r>
            <a:r>
              <a:rPr lang="en-US" kern="0" dirty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  </a:t>
            </a:r>
            <a:r>
              <a:rPr lang="en-US" kern="0" dirty="0" smtClean="0">
                <a:solidFill>
                  <a:srgbClr val="000000"/>
                </a:solidFill>
                <a:latin typeface="+mn-lt"/>
                <a:cs typeface="+mn-cs"/>
                <a:sym typeface="Symbol"/>
              </a:rPr>
              <a:t>and  </a:t>
            </a:r>
            <a:r>
              <a:rPr lang="en-US" kern="0" dirty="0">
                <a:solidFill>
                  <a:srgbClr val="C00000"/>
                </a:solidFill>
                <a:latin typeface="+mn-lt"/>
                <a:cs typeface="+mn-cs"/>
              </a:rPr>
              <a:t>n</a:t>
            </a:r>
            <a:r>
              <a:rPr lang="en-US" kern="0" baseline="-25000" dirty="0">
                <a:solidFill>
                  <a:srgbClr val="C00000"/>
                </a:solidFill>
                <a:latin typeface="+mn-lt"/>
                <a:cs typeface="+mn-cs"/>
              </a:rPr>
              <a:t>2</a:t>
            </a:r>
            <a:r>
              <a:rPr lang="en-US" kern="0" dirty="0">
                <a:solidFill>
                  <a:srgbClr val="C00000"/>
                </a:solidFill>
                <a:latin typeface="+mn-lt"/>
                <a:cs typeface="+mn-cs"/>
              </a:rPr>
              <a:t> &lt; </a:t>
            </a:r>
            <a:r>
              <a:rPr lang="en-US" kern="0" dirty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</a:t>
            </a:r>
            <a:r>
              <a:rPr lang="en-US" kern="0" baseline="-25000" dirty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2</a:t>
            </a:r>
            <a:r>
              <a:rPr lang="en-US" kern="0" dirty="0">
                <a:solidFill>
                  <a:srgbClr val="C00000"/>
                </a:solidFill>
                <a:latin typeface="+mn-lt"/>
                <a:cs typeface="+mn-cs"/>
                <a:sym typeface="Symbol"/>
              </a:rPr>
              <a:t>  </a:t>
            </a:r>
            <a:endParaRPr lang="en-US" kern="0" dirty="0">
              <a:solidFill>
                <a:srgbClr val="C00000"/>
              </a:solidFill>
              <a:latin typeface="+mn-lt"/>
              <a:cs typeface="+mn-cs"/>
            </a:endParaRPr>
          </a:p>
        </p:txBody>
      </p:sp>
      <p:graphicFrame>
        <p:nvGraphicFramePr>
          <p:cNvPr id="25" name="Object 1"/>
          <p:cNvGraphicFramePr>
            <a:graphicFrameLocks noChangeAspect="1"/>
          </p:cNvGraphicFramePr>
          <p:nvPr/>
        </p:nvGraphicFramePr>
        <p:xfrm>
          <a:off x="1770926" y="4482348"/>
          <a:ext cx="2285842" cy="652463"/>
        </p:xfrm>
        <a:graphic>
          <a:graphicData uri="http://schemas.openxmlformats.org/presentationml/2006/ole">
            <p:oleObj spid="_x0000_s236546" name="数式" r:id="rId10" imgW="1574640" imgH="355320" progId="Equation.3">
              <p:embed/>
            </p:oleObj>
          </a:graphicData>
        </a:graphic>
      </p:graphicFrame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132070" y="4488698"/>
          <a:ext cx="1582410" cy="652463"/>
        </p:xfrm>
        <a:graphic>
          <a:graphicData uri="http://schemas.openxmlformats.org/presentationml/2006/ole">
            <p:oleObj spid="_x0000_s236547" name="数式" r:id="rId11" imgW="1015920" imgH="355320" progId="Equation.3">
              <p:embed/>
            </p:oleObj>
          </a:graphicData>
        </a:graphic>
      </p:graphicFrame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2.71045E-6 C 0.08125 -0.00393 0.16285 -0.00763 0.16233 0.00185 C 0.16181 0.0118 -0.00295 0.04764 -0.00295 0.06059 C -0.00295 0.07355 0.16389 0.0673 0.16337 0.07886 C 0.16285 0.08997 -0.00486 0.11517 -0.00555 0.12812 C -0.00555 0.14084 0.1323 0.14917 0.15973 0.15426 " pathEditMode="relative" rAng="0" ptsTypes="aaaaaA">
                                      <p:cBhvr>
                                        <p:cTn id="1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" y="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31 0.00578 L -0.01042 -1.01758E-6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" y="-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033E-7 L 0.13663 -0.00324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7.40056E-8 L 0.12726 -0.00139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" y="-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8011E-6 L -0.13732 0.00069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 animBg="1"/>
      <p:bldP spid="1037" grpId="0" animBg="1"/>
      <p:bldP spid="1038" grpId="0"/>
      <p:bldP spid="1039" grpId="0"/>
      <p:bldP spid="1040" grpId="0"/>
      <p:bldP spid="26" grpId="0" animBg="1"/>
      <p:bldP spid="26" grpId="1" animBg="1"/>
      <p:bldP spid="30" grpId="0" animBg="1"/>
      <p:bldP spid="32" grpId="0"/>
      <p:bldP spid="35" grpId="0" animBg="1"/>
      <p:bldP spid="40" grpId="0" animBg="1"/>
    </p:bldLst>
  </p:timing>
</p:sld>
</file>

<file path=ppt/theme/theme1.xml><?xml version="1.0" encoding="utf-8"?>
<a:theme xmlns:a="http://schemas.openxmlformats.org/drawingml/2006/main" name="CS 564">
  <a:themeElements>
    <a:clrScheme name="">
      <a:dk1>
        <a:srgbClr val="FFFFFF"/>
      </a:dk1>
      <a:lt1>
        <a:srgbClr val="FFFFFF"/>
      </a:lt1>
      <a:dk2>
        <a:srgbClr val="E00909"/>
      </a:dk2>
      <a:lt2>
        <a:srgbClr val="2A004E"/>
      </a:lt2>
      <a:accent1>
        <a:srgbClr val="D60093"/>
      </a:accent1>
      <a:accent2>
        <a:srgbClr val="0000FF"/>
      </a:accent2>
      <a:accent3>
        <a:srgbClr val="FFFFFF"/>
      </a:accent3>
      <a:accent4>
        <a:srgbClr val="DADADA"/>
      </a:accent4>
      <a:accent5>
        <a:srgbClr val="E8AAC8"/>
      </a:accent5>
      <a:accent6>
        <a:srgbClr val="0000E7"/>
      </a:accent6>
      <a:hlink>
        <a:srgbClr val="FF5050"/>
      </a:hlink>
      <a:folHlink>
        <a:srgbClr val="7500D7"/>
      </a:folHlink>
    </a:clrScheme>
    <a:fontScheme name="CS 564">
      <a:majorFont>
        <a:latin typeface="Times New Roman"/>
        <a:ea typeface=""/>
        <a:cs typeface=""/>
      </a:majorFont>
      <a:minorFont>
        <a:latin typeface="Palati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S 564 1">
        <a:dk1>
          <a:srgbClr val="2A004E"/>
        </a:dk1>
        <a:lt1>
          <a:srgbClr val="FFFFFF"/>
        </a:lt1>
        <a:dk2>
          <a:srgbClr val="500093"/>
        </a:dk2>
        <a:lt2>
          <a:srgbClr val="00CCCC"/>
        </a:lt2>
        <a:accent1>
          <a:srgbClr val="D60093"/>
        </a:accent1>
        <a:accent2>
          <a:srgbClr val="0000FF"/>
        </a:accent2>
        <a:accent3>
          <a:srgbClr val="B3AAC8"/>
        </a:accent3>
        <a:accent4>
          <a:srgbClr val="DADADA"/>
        </a:accent4>
        <a:accent5>
          <a:srgbClr val="E8AAC8"/>
        </a:accent5>
        <a:accent6>
          <a:srgbClr val="0000E7"/>
        </a:accent6>
        <a:hlink>
          <a:srgbClr val="FFFF00"/>
        </a:hlink>
        <a:folHlink>
          <a:srgbClr val="7500D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 564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CC99FF"/>
        </a:accent1>
        <a:accent2>
          <a:srgbClr val="3366FF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2D5CE7"/>
        </a:accent6>
        <a:hlink>
          <a:srgbClr val="00CC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 564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777777"/>
        </a:accent1>
        <a:accent2>
          <a:srgbClr val="CBCBCB"/>
        </a:accent2>
        <a:accent3>
          <a:srgbClr val="FFFFFF"/>
        </a:accent3>
        <a:accent4>
          <a:srgbClr val="000000"/>
        </a:accent4>
        <a:accent5>
          <a:srgbClr val="BDBDBD"/>
        </a:accent5>
        <a:accent6>
          <a:srgbClr val="B8B8B8"/>
        </a:accent6>
        <a:hlink>
          <a:srgbClr val="4D4D4D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 564 4">
        <a:dk1>
          <a:srgbClr val="000000"/>
        </a:dk1>
        <a:lt1>
          <a:srgbClr val="00CCCC"/>
        </a:lt1>
        <a:dk2>
          <a:srgbClr val="FFFFCC"/>
        </a:dk2>
        <a:lt2>
          <a:srgbClr val="009999"/>
        </a:lt2>
        <a:accent1>
          <a:srgbClr val="CC99FF"/>
        </a:accent1>
        <a:accent2>
          <a:srgbClr val="3366FF"/>
        </a:accent2>
        <a:accent3>
          <a:srgbClr val="AAE2E2"/>
        </a:accent3>
        <a:accent4>
          <a:srgbClr val="000000"/>
        </a:accent4>
        <a:accent5>
          <a:srgbClr val="E2CAFF"/>
        </a:accent5>
        <a:accent6>
          <a:srgbClr val="2D5CE7"/>
        </a:accent6>
        <a:hlink>
          <a:srgbClr val="00CCFF"/>
        </a:hlink>
        <a:folHlink>
          <a:srgbClr val="00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 564 5">
        <a:dk1>
          <a:srgbClr val="003300"/>
        </a:dk1>
        <a:lt1>
          <a:srgbClr val="FFFFFF"/>
        </a:lt1>
        <a:dk2>
          <a:srgbClr val="669900"/>
        </a:dk2>
        <a:lt2>
          <a:srgbClr val="FFCC66"/>
        </a:lt2>
        <a:accent1>
          <a:srgbClr val="990033"/>
        </a:accent1>
        <a:accent2>
          <a:srgbClr val="FF9933"/>
        </a:accent2>
        <a:accent3>
          <a:srgbClr val="B8CAAA"/>
        </a:accent3>
        <a:accent4>
          <a:srgbClr val="DADADA"/>
        </a:accent4>
        <a:accent5>
          <a:srgbClr val="CAAAAD"/>
        </a:accent5>
        <a:accent6>
          <a:srgbClr val="E78A2D"/>
        </a:accent6>
        <a:hlink>
          <a:srgbClr val="CCCC00"/>
        </a:hlink>
        <a:folHlink>
          <a:srgbClr val="00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 564 6">
        <a:dk1>
          <a:srgbClr val="663300"/>
        </a:dk1>
        <a:lt1>
          <a:srgbClr val="FFFFFF"/>
        </a:lt1>
        <a:dk2>
          <a:srgbClr val="CC6600"/>
        </a:dk2>
        <a:lt2>
          <a:srgbClr val="FFCC00"/>
        </a:lt2>
        <a:accent1>
          <a:srgbClr val="990033"/>
        </a:accent1>
        <a:accent2>
          <a:srgbClr val="FF0033"/>
        </a:accent2>
        <a:accent3>
          <a:srgbClr val="E2B8AA"/>
        </a:accent3>
        <a:accent4>
          <a:srgbClr val="DADADA"/>
        </a:accent4>
        <a:accent5>
          <a:srgbClr val="CAAAAD"/>
        </a:accent5>
        <a:accent6>
          <a:srgbClr val="E7002D"/>
        </a:accent6>
        <a:hlink>
          <a:srgbClr val="CC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 564 7">
        <a:dk1>
          <a:srgbClr val="660033"/>
        </a:dk1>
        <a:lt1>
          <a:srgbClr val="FFFFFF"/>
        </a:lt1>
        <a:dk2>
          <a:srgbClr val="990066"/>
        </a:dk2>
        <a:lt2>
          <a:srgbClr val="FFFF66"/>
        </a:lt2>
        <a:accent1>
          <a:srgbClr val="9933FF"/>
        </a:accent1>
        <a:accent2>
          <a:srgbClr val="00CCCC"/>
        </a:accent2>
        <a:accent3>
          <a:srgbClr val="CAAAB8"/>
        </a:accent3>
        <a:accent4>
          <a:srgbClr val="DADADA"/>
        </a:accent4>
        <a:accent5>
          <a:srgbClr val="CAADFF"/>
        </a:accent5>
        <a:accent6>
          <a:srgbClr val="00B9B9"/>
        </a:accent6>
        <a:hlink>
          <a:srgbClr val="CC66FF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Office\Templates\CS 564.pot</Template>
  <TotalTime>2368</TotalTime>
  <Words>1508</Words>
  <Application>Microsoft Office PowerPoint</Application>
  <PresentationFormat>On-screen Show (4:3)</PresentationFormat>
  <Paragraphs>518</Paragraphs>
  <Slides>38</Slides>
  <Notes>0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CS 564</vt:lpstr>
      <vt:lpstr>数式</vt:lpstr>
      <vt:lpstr>Equation</vt:lpstr>
      <vt:lpstr>Object Retrieving from Image Database</vt:lpstr>
      <vt:lpstr>Slide 2</vt:lpstr>
      <vt:lpstr>Object Detection v.s. Image Retrieval</vt:lpstr>
      <vt:lpstr>Motivation</vt:lpstr>
      <vt:lpstr>Object detection approach</vt:lpstr>
      <vt:lpstr>Edge map and corner map (training)</vt:lpstr>
      <vt:lpstr>Edge and corner detecting</vt:lpstr>
      <vt:lpstr>Object detection approach</vt:lpstr>
      <vt:lpstr>Satisfy edge/corner map (detecting)</vt:lpstr>
      <vt:lpstr>Object detection approach</vt:lpstr>
      <vt:lpstr>Satisfy edge orientation</vt:lpstr>
      <vt:lpstr>Result #1: car detection</vt:lpstr>
      <vt:lpstr>Slide 13</vt:lpstr>
      <vt:lpstr>Slide 14</vt:lpstr>
      <vt:lpstr>Slide 15</vt:lpstr>
      <vt:lpstr>Slide 16</vt:lpstr>
      <vt:lpstr>Result #2: Bicycle detection</vt:lpstr>
      <vt:lpstr>Slide 18</vt:lpstr>
      <vt:lpstr>Slide 19</vt:lpstr>
      <vt:lpstr>Slide 20</vt:lpstr>
      <vt:lpstr>Slide 21</vt:lpstr>
      <vt:lpstr>Slide 22</vt:lpstr>
      <vt:lpstr>Airplane detection</vt:lpstr>
      <vt:lpstr>SURF (Speed-Up Robust Feature)1</vt:lpstr>
      <vt:lpstr>Result #4: Aero plane detection</vt:lpstr>
      <vt:lpstr>Slide 26</vt:lpstr>
      <vt:lpstr>Slide 27</vt:lpstr>
      <vt:lpstr>Conclusion and Evaluation</vt:lpstr>
      <vt:lpstr>Evaluation</vt:lpstr>
      <vt:lpstr>Future work</vt:lpstr>
      <vt:lpstr>Thank you</vt:lpstr>
      <vt:lpstr>SIFT (Lowe)</vt:lpstr>
      <vt:lpstr>Difference of Gaussians images</vt:lpstr>
      <vt:lpstr>Slide 34</vt:lpstr>
      <vt:lpstr>SURF (Bay)</vt:lpstr>
      <vt:lpstr>Laplacian images </vt:lpstr>
      <vt:lpstr>Evaluation</vt:lpstr>
      <vt:lpstr>Slide 38</vt:lpstr>
    </vt:vector>
  </TitlesOfParts>
  <Company>USC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Laurent Itti</dc:creator>
  <cp:lastModifiedBy>ThienBao</cp:lastModifiedBy>
  <cp:revision>213</cp:revision>
  <cp:lastPrinted>2001-09-18T15:24:14Z</cp:lastPrinted>
  <dcterms:created xsi:type="dcterms:W3CDTF">2000-10-20T19:53:23Z</dcterms:created>
  <dcterms:modified xsi:type="dcterms:W3CDTF">2010-01-11T09:12:58Z</dcterms:modified>
</cp:coreProperties>
</file>